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302" r:id="rId4"/>
    <p:sldId id="258" r:id="rId5"/>
    <p:sldId id="259" r:id="rId6"/>
    <p:sldId id="260" r:id="rId7"/>
    <p:sldId id="261" r:id="rId8"/>
    <p:sldId id="289" r:id="rId9"/>
    <p:sldId id="268" r:id="rId10"/>
    <p:sldId id="274" r:id="rId11"/>
    <p:sldId id="275" r:id="rId12"/>
    <p:sldId id="276" r:id="rId13"/>
    <p:sldId id="277" r:id="rId14"/>
    <p:sldId id="278" r:id="rId15"/>
    <p:sldId id="279" r:id="rId16"/>
    <p:sldId id="317" r:id="rId17"/>
    <p:sldId id="316" r:id="rId18"/>
    <p:sldId id="264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75" d="100"/>
          <a:sy n="75" d="100"/>
        </p:scale>
        <p:origin x="-282" y="-90"/>
      </p:cViewPr>
      <p:guideLst>
        <p:guide orient="horz" pos="214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4838" y="3186053"/>
            <a:ext cx="6982361" cy="11789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4838" y="4538211"/>
            <a:ext cx="6982361" cy="46921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64874" y="2770413"/>
            <a:ext cx="5065514" cy="637806"/>
          </a:xfrm>
        </p:spPr>
        <p:txBody>
          <a:bodyPr anchor="t" anchorCtr="0">
            <a:normAutofit/>
          </a:bodyPr>
          <a:lstStyle>
            <a:lvl1pPr algn="r">
              <a:defRPr sz="28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687"/>
            <a:ext cx="5181600" cy="350955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8687"/>
            <a:ext cx="5181600" cy="350955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44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37323"/>
            <a:ext cx="5157787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63115"/>
            <a:ext cx="5157787" cy="2905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7323"/>
            <a:ext cx="5183188" cy="513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63115"/>
            <a:ext cx="5183188" cy="2905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8615" y="2002969"/>
            <a:ext cx="4974771" cy="1828800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B98A9-C20B-4D5B-92DA-1D75B9D715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50B9-7135-4D78-A58F-DF4CD6531EC2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92" y="457200"/>
            <a:ext cx="10034617" cy="718457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3129" y="1197429"/>
            <a:ext cx="10025743" cy="2917372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9240" y="4288973"/>
            <a:ext cx="9569632" cy="198029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97886" y="365125"/>
            <a:ext cx="1055914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8686" y="365125"/>
            <a:ext cx="8665028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E0A-6AF3-4DB5-863D-349F94148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A3DE-FABF-4925-BE42-A002C40F88E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770"/>
            <a:ext cx="12192000" cy="202423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02229"/>
            <a:ext cx="10515600" cy="3466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BE0A-6AF3-4DB5-863D-349F941489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DA3DE-FABF-4925-BE42-A002C40F88E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 2" panose="05020102010507070707" pitchFamily="18" charset="2"/>
        <a:buChar char=""/>
        <a:defRPr sz="28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7005" y="1205230"/>
            <a:ext cx="6811010" cy="31369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8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浈江区</a:t>
            </a:r>
            <a:r>
              <a:rPr lang="zh-CN" altLang="en-US" sz="4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幼儿园</a:t>
            </a:r>
            <a:r>
              <a:rPr lang="zh-CN" altLang="en-US" sz="4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新生</a:t>
            </a:r>
            <a:br>
              <a:rPr lang="zh-CN" altLang="en-US" sz="4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入学网上报名系统</a:t>
            </a:r>
            <a:br>
              <a:rPr lang="zh-CN" altLang="en-US" sz="4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8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使用指引</a:t>
            </a:r>
            <a:endParaRPr lang="zh-CN" altLang="en-US" sz="4800" b="1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B0F0"/>
                </a:solidFill>
                <a:sym typeface="+mn-ea"/>
              </a:rPr>
              <a:t>第五步 上传材料照片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28725" y="1324610"/>
            <a:ext cx="4047490" cy="42094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07125" y="5133340"/>
            <a:ext cx="4488815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200" b="1">
                <a:latin typeface="仿宋" panose="02010609060101010101" charset="-122"/>
                <a:ea typeface="仿宋" panose="02010609060101010101" charset="-122"/>
              </a:rPr>
              <a:t>上图为户口薄儿童登记页样例。</a:t>
            </a:r>
            <a:endParaRPr lang="zh-CN" altLang="en-US" sz="22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" name="图片 4" descr="扫描100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1230" y="1376680"/>
            <a:ext cx="5122545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B0F0"/>
                </a:solidFill>
                <a:sym typeface="+mn-ea"/>
              </a:rPr>
              <a:t>第五步 上传材料照片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69695" y="1338580"/>
            <a:ext cx="4028440" cy="41808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07125" y="5133340"/>
            <a:ext cx="4488815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200" b="1">
                <a:latin typeface="仿宋" panose="02010609060101010101" charset="-122"/>
                <a:ea typeface="仿宋" panose="02010609060101010101" charset="-122"/>
              </a:rPr>
              <a:t>上图为户口薄监护人一样例。</a:t>
            </a:r>
            <a:endParaRPr lang="zh-CN" altLang="en-US" sz="22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 descr="扫描100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9970" y="1527175"/>
            <a:ext cx="4922520" cy="3529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B0F0"/>
                </a:solidFill>
                <a:sym typeface="+mn-ea"/>
              </a:rPr>
              <a:t>第五步 上传材料照片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22655" y="1461770"/>
            <a:ext cx="4028440" cy="41713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09380" y="1631315"/>
            <a:ext cx="2816225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200" b="1">
                <a:latin typeface="仿宋" panose="02010609060101010101" charset="-122"/>
                <a:ea typeface="仿宋" panose="02010609060101010101" charset="-122"/>
              </a:rPr>
              <a:t>左图为固定住所证明样例。固定住所证明提供了四页上传相片的窗口，用于上传房产证、租房合同等证明材料。</a:t>
            </a:r>
            <a:endParaRPr lang="zh-CN" altLang="en-US" sz="22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 descr="扫描1000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5055" y="1327150"/>
            <a:ext cx="2875915" cy="44405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B0F0"/>
                </a:solidFill>
                <a:sym typeface="+mn-ea"/>
              </a:rPr>
              <a:t>第五步 上传材料照片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5395" y="1219200"/>
            <a:ext cx="4047490" cy="41903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009380" y="1631315"/>
            <a:ext cx="2816225" cy="310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200" b="1">
                <a:latin typeface="仿宋" panose="02010609060101010101" charset="-122"/>
                <a:ea typeface="仿宋" panose="02010609060101010101" charset="-122"/>
              </a:rPr>
              <a:t>左图为固定住所证明样例。固定住所证明提供了四页上传相片的窗口，用于上传房产证、租房合同等证明材料。</a:t>
            </a:r>
            <a:endParaRPr lang="zh-CN" altLang="en-US" sz="22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" name="图片 4" descr="扫描1000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3925" y="1293495"/>
            <a:ext cx="3005455" cy="4460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B0F0"/>
                </a:solidFill>
                <a:sym typeface="+mn-ea"/>
              </a:rPr>
              <a:t>第五步 上传材料照片（可以跳过，不影响报名）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2545" y="1338580"/>
            <a:ext cx="4037965" cy="4180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9560" y="2030095"/>
            <a:ext cx="3914140" cy="24288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31280" y="4843780"/>
            <a:ext cx="4488815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200" b="1">
                <a:latin typeface="仿宋" panose="02010609060101010101" charset="-122"/>
                <a:ea typeface="仿宋" panose="02010609060101010101" charset="-122"/>
              </a:rPr>
              <a:t>上图为广东省居住证样例。</a:t>
            </a:r>
            <a:endParaRPr lang="zh-CN" altLang="en-US" sz="2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12050" y="2584450"/>
            <a:ext cx="51943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12050" y="3411855"/>
            <a:ext cx="1506855" cy="206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12050" y="3722370"/>
            <a:ext cx="2553335" cy="205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512050" y="4052570"/>
            <a:ext cx="1293495" cy="173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077325" y="4052570"/>
            <a:ext cx="988060" cy="173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00025" y="141605"/>
          <a:ext cx="11069320" cy="6274435"/>
        </p:xfrm>
        <a:graphic>
          <a:graphicData uri="http://schemas.openxmlformats.org/drawingml/2006/table">
            <a:tbl>
              <a:tblPr/>
              <a:tblGrid>
                <a:gridCol w="803275"/>
                <a:gridCol w="3009900"/>
                <a:gridCol w="2066290"/>
                <a:gridCol w="734695"/>
                <a:gridCol w="2490470"/>
                <a:gridCol w="1964690"/>
              </a:tblGrid>
              <a:tr h="347980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序号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单位名称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咨询电话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序号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单位名称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咨询电话</a:t>
                      </a:r>
                      <a:endParaRPr lang="zh-CN" sz="1800" b="1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356870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建国幼儿园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0751—8870985</a:t>
                      </a:r>
                      <a:endParaRPr lang="en-US" altLang="zh-CN" sz="180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11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乐园镇中心幼儿园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0751—8860830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6595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2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建国幼儿园（梅村园）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0751—8870985</a:t>
                      </a:r>
                      <a:endParaRPr lang="en-US" altLang="zh-CN" sz="180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12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十里亭中心幼儿园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15119945585  0751—8898339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347980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3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建国幼儿园（韶冶园）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0751—8870985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13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犁市镇龙腾幼儿园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0751—6523693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5960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执信幼儿园（东河园）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0751—8898331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0751—8899840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花坪镇中心幼儿园（含茶山分园）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0751—6551482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6595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5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执信幼儿园（和平园）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0751—8899840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0751—8898331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15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浈江区金葵幼儿园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0751—8868325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5325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执信幼儿园（犁市园）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0751—8899840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0751—8898331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韶关学院幼儿园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0751-8205621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6595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7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风采幼儿园</a:t>
                      </a:r>
                      <a:r>
                        <a:rPr lang="zh-CN" altLang="en-US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 </a:t>
                      </a: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(</a:t>
                      </a:r>
                      <a:r>
                        <a:rPr lang="zh-CN" altLang="en-US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风采园）</a:t>
                      </a:r>
                      <a:endParaRPr lang="zh-CN" altLang="en-US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0751—8910216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17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菲尔幼儿园（十里亭）</a:t>
                      </a:r>
                      <a:endParaRPr lang="zh-CN" sz="180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17728810799  0751-8856188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6595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风采幼儿园（帽峰园）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0751—8888735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18</a:t>
                      </a:r>
                      <a:endParaRPr lang="en-US" altLang="zh-CN" sz="180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菲尔启明实验幼儿园（东河园）</a:t>
                      </a:r>
                      <a:endParaRPr lang="zh-CN" sz="180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13360912354 0751-8883797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695960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红玫幼儿园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0751—6919823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菲尔幼儿园（犁市园）</a:t>
                      </a:r>
                      <a:endParaRPr lang="zh-CN" sz="180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18128906631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0751-6525718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347980"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10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i="0">
                          <a:solidFill>
                            <a:srgbClr val="000000"/>
                          </a:solidFill>
                          <a:latin typeface="仿宋"/>
                          <a:ea typeface="仿宋"/>
                        </a:rPr>
                        <a:t>东鹏幼儿园</a:t>
                      </a:r>
                      <a:endParaRPr lang="zh-CN" sz="1800" i="0">
                        <a:solidFill>
                          <a:srgbClr val="000000"/>
                        </a:solidFill>
                        <a:latin typeface="仿宋"/>
                        <a:ea typeface="仿宋"/>
                      </a:endParaRPr>
                    </a:p>
                  </a:txBody>
                  <a:tcPr marL="68580" marR="68580" marT="0" marB="0" anchor="ctr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latin typeface="仿宋"/>
                          <a:ea typeface="仿宋"/>
                        </a:rPr>
                        <a:t>0751—8205106</a:t>
                      </a:r>
                      <a:endParaRPr lang="en-US" altLang="zh-CN"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 gridSpan="3">
                  <a:txBody>
                    <a:bodyPr/>
                    <a:p>
                      <a:pPr marL="85725" indent="0" algn="ctr" fontAlgn="ctr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800" i="0">
                        <a:latin typeface="仿宋"/>
                        <a:ea typeface="仿宋"/>
                      </a:endParaRPr>
                    </a:p>
                  </a:txBody>
                  <a:tcPr marL="68580" marR="68580" marT="0" marB="0" anchor="t" anchorCtr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" y="1519555"/>
            <a:ext cx="12016740" cy="3139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8840" y="2694940"/>
            <a:ext cx="3288665" cy="828040"/>
          </a:xfrm>
        </p:spPr>
        <p:txBody>
          <a:bodyPr>
            <a:normAutofit/>
          </a:bodyPr>
          <a:lstStyle/>
          <a:p>
            <a:r>
              <a:rPr lang="zh-CN" altLang="en-US" sz="480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 Light" panose="020B0502040204020203" charset="-122"/>
                <a:ea typeface="微软雅黑 Light" panose="020B0502040204020203" charset="-122"/>
              </a:rPr>
              <a:t>谢    谢 ！</a:t>
            </a:r>
            <a:endParaRPr lang="zh-CN" altLang="en-US" sz="480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10660" y="3977005"/>
            <a:ext cx="4644390" cy="833755"/>
          </a:xfrm>
        </p:spPr>
        <p:txBody>
          <a:bodyPr/>
          <a:lstStyle/>
          <a:p>
            <a:pPr marL="0" indent="0">
              <a:buNone/>
            </a:pPr>
            <a:endParaRPr lang="en-US" altLang="zh-CN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F0"/>
                </a:solidFill>
              </a:rPr>
              <a:t>第一步 资料准备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093470" y="1219200"/>
            <a:ext cx="8975725" cy="67246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B0F0"/>
                </a:solidFill>
              </a:rPr>
              <a:t>  </a:t>
            </a:r>
            <a:r>
              <a:rPr lang="zh-CN" altLang="en-US" dirty="0" smtClean="0">
                <a:solidFill>
                  <a:srgbClr val="00B0F0"/>
                </a:solidFill>
              </a:rPr>
              <a:t>浈江</a:t>
            </a:r>
            <a:r>
              <a:rPr lang="zh-CN" altLang="en-US" dirty="0">
                <a:solidFill>
                  <a:srgbClr val="00B0F0"/>
                </a:solidFill>
              </a:rPr>
              <a:t>城区户籍的适龄儿童需准备以下证件：</a:t>
            </a:r>
            <a:endParaRPr lang="zh-CN" altLang="en-US" dirty="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8" name="内容占位符 5"/>
          <p:cNvSpPr>
            <a:spLocks noGrp="1"/>
          </p:cNvSpPr>
          <p:nvPr/>
        </p:nvSpPr>
        <p:spPr>
          <a:xfrm>
            <a:off x="1492250" y="2059940"/>
            <a:ext cx="9862185" cy="455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"/>
              <a:defRPr sz="2800" kern="120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B0F0"/>
                </a:solidFill>
              </a:rPr>
              <a:t>（</a:t>
            </a:r>
            <a:r>
              <a:rPr lang="en-US" altLang="zh-CN" dirty="0">
                <a:solidFill>
                  <a:srgbClr val="00B0F0"/>
                </a:solidFill>
              </a:rPr>
              <a:t>1</a:t>
            </a:r>
            <a:r>
              <a:rPr lang="zh-CN" altLang="en-US" dirty="0">
                <a:solidFill>
                  <a:srgbClr val="00B0F0"/>
                </a:solidFill>
              </a:rPr>
              <a:t>）幼儿出生证；</a:t>
            </a:r>
            <a:endParaRPr lang="zh-CN" altLang="en-US" dirty="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00B0F0"/>
                </a:solidFill>
              </a:rPr>
              <a:t>（</a:t>
            </a:r>
            <a:r>
              <a:rPr lang="en-US" altLang="zh-CN" dirty="0">
                <a:solidFill>
                  <a:srgbClr val="00B0F0"/>
                </a:solidFill>
              </a:rPr>
              <a:t>2</a:t>
            </a:r>
            <a:r>
              <a:rPr lang="zh-CN" altLang="en-US" dirty="0">
                <a:solidFill>
                  <a:srgbClr val="00B0F0"/>
                </a:solidFill>
              </a:rPr>
              <a:t>）户口簿</a:t>
            </a:r>
            <a:r>
              <a:rPr lang="en-US" altLang="zh-CN" dirty="0">
                <a:solidFill>
                  <a:srgbClr val="00B0F0"/>
                </a:solidFill>
              </a:rPr>
              <a:t>(</a:t>
            </a:r>
            <a:r>
              <a:rPr lang="zh-CN" altLang="en-US" dirty="0">
                <a:solidFill>
                  <a:srgbClr val="00B0F0"/>
                </a:solidFill>
              </a:rPr>
              <a:t>户主页、幼儿本人及父母页</a:t>
            </a:r>
            <a:r>
              <a:rPr lang="en-US" altLang="zh-CN" dirty="0">
                <a:solidFill>
                  <a:srgbClr val="00B0F0"/>
                </a:solidFill>
              </a:rPr>
              <a:t>)</a:t>
            </a:r>
            <a:r>
              <a:rPr lang="zh-CN" altLang="en-US" dirty="0">
                <a:solidFill>
                  <a:srgbClr val="00B0F0"/>
                </a:solidFill>
              </a:rPr>
              <a:t>；</a:t>
            </a:r>
            <a:endParaRPr lang="zh-CN" altLang="en-US" dirty="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F0"/>
                </a:solidFill>
              </a:rPr>
              <a:t>第二步 进入报名平台 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3500" y="1573530"/>
            <a:ext cx="10020300" cy="405828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dirty="0">
                <a:solidFill>
                  <a:srgbClr val="00B0F0"/>
                </a:solidFill>
              </a:rPr>
              <a:t>  </a:t>
            </a:r>
            <a:r>
              <a:rPr lang="en-US" altLang="zh-CN" b="1" dirty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1.</a:t>
            </a:r>
            <a:r>
              <a:rPr lang="zh-CN" altLang="en-US" b="1" dirty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网址</a:t>
            </a:r>
            <a:r>
              <a:rPr lang="zh-CN" altLang="en-US" b="1" dirty="0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：</a:t>
            </a:r>
            <a:r>
              <a:rPr lang="en-US" altLang="zh-CN" b="1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https://rxbm.sgzj.gov.cn</a:t>
            </a:r>
            <a:r>
              <a:rPr lang="en-US" altLang="zh-CN" b="1" dirty="0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 </a:t>
            </a:r>
            <a:endParaRPr lang="zh-CN" altLang="en-US" sz="4000" b="1" dirty="0">
              <a:solidFill>
                <a:srgbClr val="00B0F0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  </a:t>
            </a:r>
            <a:r>
              <a:rPr lang="en-US" altLang="zh-CN" b="1" dirty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2.</a:t>
            </a:r>
            <a:r>
              <a:rPr lang="zh-CN" altLang="en-US" b="1" dirty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手机扫一扫下面二维码登</a:t>
            </a:r>
            <a:r>
              <a:rPr lang="zh-CN" altLang="en-US" b="1" dirty="0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陆</a:t>
            </a:r>
            <a:endParaRPr lang="zh-CN" altLang="en-US" b="1" dirty="0" smtClean="0">
              <a:solidFill>
                <a:srgbClr val="00B0F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  3.</a:t>
            </a:r>
            <a:r>
              <a:rPr lang="zh-CN" altLang="en-US" b="1" dirty="0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选择</a:t>
            </a:r>
            <a:r>
              <a:rPr lang="en-US" altLang="zh-CN" b="1" dirty="0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b="1" dirty="0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幼儿园入学报名</a:t>
            </a:r>
            <a:r>
              <a:rPr lang="en-US" altLang="zh-CN" b="1" dirty="0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b="1" dirty="0" smtClean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窗口</a:t>
            </a:r>
            <a:endParaRPr lang="zh-CN" altLang="en-US" b="1" dirty="0" smtClean="0">
              <a:solidFill>
                <a:srgbClr val="00B0F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zh-CN" altLang="en-US" dirty="0" smtClean="0"/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b="1" dirty="0">
              <a:solidFill>
                <a:srgbClr val="00B0F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4" name="图片 3" descr="httpsrxbm.sgzj.gov.c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2820" y="2394585"/>
            <a:ext cx="3884930" cy="3884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CCFF"/>
                </a:solidFill>
                <a:sym typeface="+mn-ea"/>
              </a:rPr>
              <a:t>第三步 注册帐号</a:t>
            </a:r>
            <a:endParaRPr lang="zh-CN" altLang="en-US" dirty="0">
              <a:solidFill>
                <a:srgbClr val="00CCFF"/>
              </a:solidFill>
            </a:endParaRPr>
          </a:p>
        </p:txBody>
      </p:sp>
      <p:sp>
        <p:nvSpPr>
          <p:cNvPr id="7" name="上箭头 6"/>
          <p:cNvSpPr/>
          <p:nvPr/>
        </p:nvSpPr>
        <p:spPr>
          <a:xfrm>
            <a:off x="4178300" y="4290695"/>
            <a:ext cx="275590" cy="48514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57340" y="264160"/>
            <a:ext cx="4211320" cy="435165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6238240" y="2889250"/>
            <a:ext cx="703580" cy="3143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60640" y="4036695"/>
            <a:ext cx="1968500" cy="3517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596390" y="4775835"/>
            <a:ext cx="1008634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   </a:t>
            </a:r>
            <a:r>
              <a:rPr lang="en-US" altLang="zh-CN" sz="2000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 </a:t>
            </a:r>
            <a:r>
              <a:rPr lang="zh-CN" altLang="en-US" sz="2200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输入儿童的身份证号（号码尾数若是字母，请输入英文大写字母），儿童姓名，须和户口本上登记页中姓名栏的一致，请仔细核对，注册后不可更改。联系手机号，请保留到入学后。获取短信验证码，设置登陆密码（不少于六位）。没身份证号的儿童，请电话联系教育局</a:t>
            </a:r>
            <a:r>
              <a:rPr lang="zh-CN" altLang="en-US" sz="2200" b="1" dirty="0" smtClean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，</a:t>
            </a:r>
            <a:r>
              <a:rPr lang="en-US" altLang="zh-CN" sz="2200" b="1" dirty="0" smtClean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 0751-8897019 </a:t>
            </a:r>
            <a:r>
              <a:rPr lang="zh-CN" altLang="en-US" sz="2200" b="1" dirty="0" smtClean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。</a:t>
            </a:r>
            <a:endParaRPr lang="zh-CN" altLang="en-US" sz="2200" b="1" dirty="0">
              <a:solidFill>
                <a:srgbClr val="00B0F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65" y="1023620"/>
            <a:ext cx="5057775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F0"/>
                </a:solidFill>
              </a:rPr>
              <a:t>第四步 填写信息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885" y="1957070"/>
            <a:ext cx="3095625" cy="4747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330" y="253365"/>
            <a:ext cx="7723505" cy="6604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6885" y="1035050"/>
            <a:ext cx="36334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  <a:sym typeface="+mn-ea"/>
              </a:rPr>
              <a:t>    </a:t>
            </a:r>
            <a:r>
              <a:rPr lang="zh-CN" altLang="en-US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  <a:sym typeface="+mn-ea"/>
              </a:rPr>
              <a:t>儿童个人基础信息：按户口薄</a:t>
            </a:r>
            <a:endParaRPr lang="zh-CN" altLang="en-US" b="1" dirty="0">
              <a:solidFill>
                <a:srgbClr val="00B0F0"/>
              </a:solidFill>
              <a:latin typeface="仿宋_GB2312" panose="02010609030101010101" charset="-122"/>
              <a:ea typeface="仿宋_GB2312" panose="02010609030101010101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  <a:sym typeface="+mn-ea"/>
              </a:rPr>
              <a:t>登记的儿童信息，进行选择填入。</a:t>
            </a:r>
            <a:endParaRPr lang="zh-CN" altLang="en-US" b="1" dirty="0">
              <a:solidFill>
                <a:srgbClr val="00B0F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8740"/>
            <a:ext cx="10515600" cy="854075"/>
          </a:xfrm>
        </p:spPr>
        <p:txBody>
          <a:bodyPr/>
          <a:lstStyle/>
          <a:p>
            <a:r>
              <a:rPr lang="zh-CN" altLang="en-US" dirty="0">
                <a:solidFill>
                  <a:srgbClr val="00B0F0"/>
                </a:solidFill>
                <a:sym typeface="+mn-ea"/>
              </a:rPr>
              <a:t>第四步 填写信息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4170" y="1397000"/>
            <a:ext cx="39179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  </a:t>
            </a:r>
            <a:r>
              <a:rPr lang="en-US" altLang="zh-CN" sz="2800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  </a:t>
            </a:r>
            <a:endParaRPr lang="zh-CN" altLang="en-US" sz="2800" b="1" dirty="0">
              <a:solidFill>
                <a:srgbClr val="00B0F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6" name="图片 5" descr="填写样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015" y="661035"/>
            <a:ext cx="10928985" cy="61969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F0"/>
                </a:solidFill>
                <a:sym typeface="+mn-ea"/>
              </a:rPr>
              <a:t>第四步 填写信息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11975" y="1691005"/>
            <a:ext cx="466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    </a:t>
            </a:r>
            <a:r>
              <a:rPr lang="zh-CN" altLang="en-US" sz="2400" b="1" dirty="0">
                <a:solidFill>
                  <a:srgbClr val="00B0F0"/>
                </a:solidFill>
                <a:latin typeface="仿宋_GB2312" panose="02010609030101010101" charset="-122"/>
                <a:ea typeface="仿宋_GB2312" panose="02010609030101010101" charset="-122"/>
              </a:rPr>
              <a:t>儿童监护人一信息：按出生证、户口薄、结婚证等法定证件登记的信息，填入相应的栏目。未成年人的法定监护人一般情况是指父母。</a:t>
            </a:r>
            <a:endParaRPr lang="zh-CN" altLang="en-US" sz="2400" b="1" dirty="0">
              <a:solidFill>
                <a:srgbClr val="00B0F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40" y="993140"/>
            <a:ext cx="5613400" cy="5727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F0"/>
                </a:solidFill>
              </a:rPr>
              <a:t>第五步 上传材料照片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08700" y="4318000"/>
            <a:ext cx="4488815" cy="10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200" b="1" dirty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上图为出生证样例。出生证是指适龄儿童的出生医学证明。</a:t>
            </a:r>
            <a:endParaRPr lang="zh-CN" altLang="en-US" sz="2200" b="1" dirty="0">
              <a:solidFill>
                <a:srgbClr val="00B0F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12875" y="1348740"/>
            <a:ext cx="3614420" cy="3766185"/>
          </a:xfrm>
          <a:prstGeom prst="rect">
            <a:avLst/>
          </a:prstGeom>
        </p:spPr>
      </p:pic>
      <p:pic>
        <p:nvPicPr>
          <p:cNvPr id="4" name="图片 3" descr="扫描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1075" y="1406525"/>
            <a:ext cx="4370070" cy="2911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rgbClr val="00B0F0"/>
                </a:solidFill>
                <a:sym typeface="+mn-ea"/>
              </a:rPr>
              <a:t>第五步 上传材料照片</a:t>
            </a:r>
            <a:endParaRPr lang="zh-CN" altLang="en-US" dirty="0">
              <a:solidFill>
                <a:srgbClr val="00B0F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24610" y="1480820"/>
            <a:ext cx="4171315" cy="4237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64985" y="5479415"/>
            <a:ext cx="4488815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200" b="1" dirty="0">
                <a:solidFill>
                  <a:srgbClr val="00B0F0"/>
                </a:solidFill>
                <a:latin typeface="仿宋" panose="02010609060101010101" charset="-122"/>
                <a:ea typeface="仿宋" panose="02010609060101010101" charset="-122"/>
              </a:rPr>
              <a:t>上图为户口薄第一页样例。</a:t>
            </a:r>
            <a:endParaRPr lang="zh-CN" altLang="en-US" sz="2200" b="1" dirty="0">
              <a:solidFill>
                <a:srgbClr val="00B0F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" name="图片 4" descr="扫描10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4240" y="1480820"/>
            <a:ext cx="2729865" cy="40227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2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28"/>
</p:tagLst>
</file>

<file path=ppt/tags/tag3.xml><?xml version="1.0" encoding="utf-8"?>
<p:tagLst xmlns:p="http://schemas.openxmlformats.org/presentationml/2006/main">
  <p:tag name="KSO_WM_TEMPLATE_CATEGORY" val="custom"/>
  <p:tag name="KSO_WM_TEMPLATE_INDEX" val="160428"/>
  <p:tag name="KSO_WM_SLIDE_MODEL_TYPE" val="cover"/>
</p:tagLst>
</file>

<file path=ppt/tags/tag4.xml><?xml version="1.0" encoding="utf-8"?>
<p:tagLst xmlns:p="http://schemas.openxmlformats.org/presentationml/2006/main">
  <p:tag name="TABLE_ENDDRAG_ORIGIN_RECT" val="871*494"/>
  <p:tag name="TABLE_ENDDRAG_RECT" val="15*11*871*494"/>
</p:tagLst>
</file>

<file path=ppt/theme/theme1.xml><?xml version="1.0" encoding="utf-8"?>
<a:theme xmlns:a="http://schemas.openxmlformats.org/drawingml/2006/main" name="A000120140530A99PPBG">
  <a:themeElements>
    <a:clrScheme name="141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87A452"/>
      </a:accent1>
      <a:accent2>
        <a:srgbClr val="58B898"/>
      </a:accent2>
      <a:accent3>
        <a:srgbClr val="489698"/>
      </a:accent3>
      <a:accent4>
        <a:srgbClr val="C2C25E"/>
      </a:accent4>
      <a:accent5>
        <a:srgbClr val="C00000"/>
      </a:accent5>
      <a:accent6>
        <a:srgbClr val="FFC000"/>
      </a:accent6>
      <a:hlink>
        <a:srgbClr val="00B0F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WPS 演示</Application>
  <PresentationFormat>自定义</PresentationFormat>
  <Paragraphs>197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42" baseType="lpstr">
      <vt:lpstr>Arial</vt:lpstr>
      <vt:lpstr>宋体</vt:lpstr>
      <vt:lpstr>Wingdings</vt:lpstr>
      <vt:lpstr>黑体</vt:lpstr>
      <vt:lpstr>汉仪中黑KW</vt:lpstr>
      <vt:lpstr>Wingdings 2</vt:lpstr>
      <vt:lpstr>微软雅黑</vt:lpstr>
      <vt:lpstr>汉仪旗黑</vt:lpstr>
      <vt:lpstr>仿宋</vt:lpstr>
      <vt:lpstr>方正仿宋_GBK</vt:lpstr>
      <vt:lpstr>仿宋_GB2312</vt:lpstr>
      <vt:lpstr>仿宋</vt:lpstr>
      <vt:lpstr>宋体</vt:lpstr>
      <vt:lpstr>微软雅黑 Light</vt:lpstr>
      <vt:lpstr>宋体</vt:lpstr>
      <vt:lpstr>Arial Unicode MS</vt:lpstr>
      <vt:lpstr>Calibri</vt:lpstr>
      <vt:lpstr>Helvetica Neue</vt:lpstr>
      <vt:lpstr>汉仪书宋二KW</vt:lpstr>
      <vt:lpstr>仿宋</vt:lpstr>
      <vt:lpstr>仿宋_GB2312</vt:lpstr>
      <vt:lpstr>微软雅黑</vt:lpstr>
      <vt:lpstr>微软雅黑 Light</vt:lpstr>
      <vt:lpstr>黑体</vt:lpstr>
      <vt:lpstr>A000120140530A99PPBG</vt:lpstr>
      <vt:lpstr>浈江区幼儿园新生 入学网上报名系统 使用指引</vt:lpstr>
      <vt:lpstr>第一步 资料准备 </vt:lpstr>
      <vt:lpstr>第二步 进入报名平台 </vt:lpstr>
      <vt:lpstr>第三步 注册帐号</vt:lpstr>
      <vt:lpstr>第四步 填写信息</vt:lpstr>
      <vt:lpstr>第四步 填写信息</vt:lpstr>
      <vt:lpstr>第四步 填写信息</vt:lpstr>
      <vt:lpstr>第五步 上传材料照片</vt:lpstr>
      <vt:lpstr>第五步 上传材料照片</vt:lpstr>
      <vt:lpstr>第五步 上传材料照片</vt:lpstr>
      <vt:lpstr>第五步 上传材料照片</vt:lpstr>
      <vt:lpstr>第五步 上传材料照片</vt:lpstr>
      <vt:lpstr>第五步 上传材料照片</vt:lpstr>
      <vt:lpstr>第五步 上传材料照片（可以跳过，不影响报名）</vt:lpstr>
      <vt:lpstr>PowerPoint 演示文稿</vt:lpstr>
      <vt:lpstr>PowerPoint 演示文稿</vt:lpstr>
      <vt:lpstr>谢    谢 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 Jian bin</dc:creator>
  <cp:lastModifiedBy>毛韶安</cp:lastModifiedBy>
  <cp:revision>72</cp:revision>
  <dcterms:created xsi:type="dcterms:W3CDTF">2025-06-05T10:17:12Z</dcterms:created>
  <dcterms:modified xsi:type="dcterms:W3CDTF">2025-06-05T10:17:12Z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2052-7.2.2.8955</vt:lpwstr>
  </property>
  <property fmtid="{D5CDD505-2E9C-101B-9397-08002B2CF9AE}" pid="3" name="ICV">
    <vt:lpwstr>FEA2FFD4AE060AC9026A4168D537C2BB_43</vt:lpwstr>
  </property>
</Properties>
</file>