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3"/>
    <p:sldId id="302" r:id="rId4"/>
    <p:sldId id="258" r:id="rId5"/>
    <p:sldId id="259" r:id="rId6"/>
    <p:sldId id="260" r:id="rId7"/>
    <p:sldId id="318" r:id="rId8"/>
    <p:sldId id="261" r:id="rId10"/>
    <p:sldId id="289" r:id="rId11"/>
    <p:sldId id="268" r:id="rId12"/>
    <p:sldId id="274" r:id="rId13"/>
    <p:sldId id="275" r:id="rId14"/>
    <p:sldId id="276" r:id="rId15"/>
    <p:sldId id="277" r:id="rId16"/>
    <p:sldId id="278" r:id="rId17"/>
    <p:sldId id="279" r:id="rId18"/>
    <p:sldId id="320" r:id="rId19"/>
    <p:sldId id="321" r:id="rId20"/>
    <p:sldId id="319" r:id="rId21"/>
    <p:sldId id="317" r:id="rId22"/>
    <p:sldId id="264" r:id="rId23"/>
  </p:sldIdLst>
  <p:sldSz cx="12192000" cy="6858000"/>
  <p:notesSz cx="7103745" cy="10234295"/>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showGuides="1">
      <p:cViewPr varScale="1">
        <p:scale>
          <a:sx n="75" d="100"/>
          <a:sy n="75" d="100"/>
        </p:scale>
        <p:origin x="-282"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5.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04838" y="3186053"/>
            <a:ext cx="6982361" cy="1178920"/>
          </a:xfrm>
        </p:spPr>
        <p:txBody>
          <a:bodyPr anchor="b">
            <a:normAutofit/>
          </a:bodyPr>
          <a:lstStyle>
            <a:lvl1pPr algn="ctr">
              <a:defRPr sz="4400"/>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4904838" y="4538211"/>
            <a:ext cx="6982361" cy="469218"/>
          </a:xfrm>
        </p:spPr>
        <p:txBody>
          <a:bodyPr>
            <a:normAutofit/>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837600" y="408675"/>
            <a:ext cx="105168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6EF2F5ED-D19D-4097-92A9-D6092B3D6E6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7AAEAA2-D029-4D23-B6D5-DE004B8B3ED2}" type="slidenum">
              <a:rPr lang="zh-CN" altLang="en-US" smtClean="0"/>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bg>
      <p:bgPr>
        <a:solidFill>
          <a:schemeClr val="bg1"/>
        </a:solidFill>
        <a:effectLst/>
      </p:bgPr>
    </p:bg>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964874" y="2770413"/>
            <a:ext cx="5065514" cy="637806"/>
          </a:xfrm>
        </p:spPr>
        <p:txBody>
          <a:bodyPr anchor="t" anchorCtr="0">
            <a:normAutofit/>
          </a:bodyPr>
          <a:lstStyle>
            <a:lvl1pPr algn="r">
              <a:defRPr sz="2800" b="0">
                <a:solidFill>
                  <a:schemeClr val="tx2"/>
                </a:solidFill>
                <a:effectLst/>
              </a:defRPr>
            </a:lvl1pPr>
          </a:lstStyle>
          <a:p>
            <a:r>
              <a:rPr lang="zh-CN" altLang="en-US" dirty="0" smtClean="0"/>
              <a:t>此处添加您的标题</a:t>
            </a:r>
            <a:endParaRPr lang="en-US" dirty="0"/>
          </a:p>
        </p:txBody>
      </p:sp>
      <p:sp>
        <p:nvSpPr>
          <p:cNvPr id="3" name="日期占位符 2"/>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458687"/>
            <a:ext cx="5181600" cy="350955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458687"/>
            <a:ext cx="5181600" cy="350955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944563"/>
          </a:xfrm>
        </p:spPr>
        <p:txBody>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9788" y="1437323"/>
            <a:ext cx="5157787" cy="5133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4" name="Content Placeholder 3"/>
          <p:cNvSpPr>
            <a:spLocks noGrp="1"/>
          </p:cNvSpPr>
          <p:nvPr>
            <p:ph sz="half" idx="2"/>
          </p:nvPr>
        </p:nvSpPr>
        <p:spPr>
          <a:xfrm>
            <a:off x="839788" y="2063115"/>
            <a:ext cx="5157787" cy="29051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437323"/>
            <a:ext cx="5183188" cy="5133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063115"/>
            <a:ext cx="5183188" cy="29051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8615" y="2002969"/>
            <a:ext cx="4974771" cy="1828800"/>
          </a:xfrm>
        </p:spPr>
        <p:txBody>
          <a:bodyPr>
            <a:noAutofit/>
          </a:bodyPr>
          <a:lstStyle>
            <a:lvl1pPr algn="ctr">
              <a:defRPr sz="72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275B98A9-C20B-4D5B-92DA-1D75B9D715AC}"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9B50B9-7135-4D78-A58F-DF4CD6531EC2}" type="slidenum">
              <a:rPr lang="zh-CN" altLang="en-US" smtClean="0"/>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8692" y="457200"/>
            <a:ext cx="10034617" cy="718457"/>
          </a:xfrm>
        </p:spPr>
        <p:txBody>
          <a:bodyPr anchor="ctr">
            <a:normAutofit/>
          </a:bodyPr>
          <a:lstStyle>
            <a:lvl1pPr algn="ctr">
              <a:defRPr sz="28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083129" y="1197429"/>
            <a:ext cx="10025743" cy="2917372"/>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539240" y="4288973"/>
            <a:ext cx="9569632" cy="1980293"/>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3ADA3DE-FABF-4925-BE42-A002C40F88E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97886" y="365125"/>
            <a:ext cx="1055914"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458686" y="365125"/>
            <a:ext cx="8665028"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3ADA3DE-FABF-4925-BE42-A002C40F88EB}" type="slidenum">
              <a:rPr lang="zh-CN" altLang="en-US" smtClean="0"/>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image" Target="../media/image2.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838200" y="365125"/>
            <a:ext cx="10515600" cy="854075"/>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3"/>
            </p:custDataLst>
          </p:nvPr>
        </p:nvSpPr>
        <p:spPr>
          <a:xfrm>
            <a:off x="838200" y="1502229"/>
            <a:ext cx="10515600" cy="3466011"/>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8CBE0A-6AF3-4DB5-863D-349F94148999}"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DA3DE-FABF-4925-BE42-A002C40F88E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200" b="1" kern="1200">
          <a:solidFill>
            <a:schemeClr val="accent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2" panose="05020102010507070707" pitchFamily="18" charset="2"/>
        <a:buChar char=""/>
        <a:defRPr sz="2800" kern="1200">
          <a:solidFill>
            <a:schemeClr val="accent1">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accent1">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accent1">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jpe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lum/>
          </a:blip>
          <a:srcRect/>
          <a:stretch>
            <a:fillRect t="-18000" b="-18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707005" y="1205230"/>
            <a:ext cx="6811010" cy="3136900"/>
          </a:xfrm>
        </p:spPr>
        <p:txBody>
          <a:bodyPr>
            <a:normAutofit fontScale="90000"/>
          </a:bodyPr>
          <a:lstStyle/>
          <a:p>
            <a:pPr fontAlgn="auto">
              <a:lnSpc>
                <a:spcPct val="150000"/>
              </a:lnSpc>
            </a:pPr>
            <a:r>
              <a:rPr lang="zh-CN" altLang="en-US" sz="4800" b="1"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浈江区</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小学一年级新生</a:t>
            </a:r>
            <a:b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b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入学网上报名系统</a:t>
            </a:r>
            <a:b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b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rPr>
              <a:t>使用指引</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B0F0"/>
                </a:solidFill>
                <a:sym typeface="+mn-ea"/>
              </a:rPr>
              <a:t>第五步 上传材料照片</a:t>
            </a:r>
            <a:endParaRPr lang="zh-CN" altLang="en-US" dirty="0">
              <a:solidFill>
                <a:srgbClr val="00B0F0"/>
              </a:solidFill>
            </a:endParaRPr>
          </a:p>
        </p:txBody>
      </p:sp>
      <p:pic>
        <p:nvPicPr>
          <p:cNvPr id="4" name="图片 3"/>
          <p:cNvPicPr>
            <a:picLocks noChangeAspect="1"/>
          </p:cNvPicPr>
          <p:nvPr/>
        </p:nvPicPr>
        <p:blipFill>
          <a:blip r:embed="rId1" cstate="print"/>
          <a:stretch>
            <a:fillRect/>
          </a:stretch>
        </p:blipFill>
        <p:spPr>
          <a:xfrm>
            <a:off x="1324610" y="1480820"/>
            <a:ext cx="4171315" cy="4237990"/>
          </a:xfrm>
          <a:prstGeom prst="rect">
            <a:avLst/>
          </a:prstGeom>
        </p:spPr>
      </p:pic>
      <p:sp>
        <p:nvSpPr>
          <p:cNvPr id="9" name="文本框 8"/>
          <p:cNvSpPr txBox="1"/>
          <p:nvPr/>
        </p:nvSpPr>
        <p:spPr>
          <a:xfrm>
            <a:off x="6864985" y="5479415"/>
            <a:ext cx="4488815" cy="520848"/>
          </a:xfrm>
          <a:prstGeom prst="rect">
            <a:avLst/>
          </a:prstGeom>
          <a:noFill/>
        </p:spPr>
        <p:txBody>
          <a:bodyPr wrap="square" rtlCol="0">
            <a:spAutoFit/>
          </a:bodyPr>
          <a:lstStyle/>
          <a:p>
            <a:pPr fontAlgn="auto">
              <a:lnSpc>
                <a:spcPct val="150000"/>
              </a:lnSpc>
            </a:pPr>
            <a:r>
              <a:rPr lang="zh-CN" altLang="en-US" sz="2200" b="1" dirty="0">
                <a:solidFill>
                  <a:srgbClr val="00B0F0"/>
                </a:solidFill>
                <a:latin typeface="仿宋" panose="02010609060101010101" charset="-122"/>
                <a:ea typeface="仿宋" panose="02010609060101010101" charset="-122"/>
              </a:rPr>
              <a:t>上图为户口薄第一页样例。</a:t>
            </a:r>
            <a:endParaRPr lang="zh-CN" altLang="en-US" sz="2200" b="1" dirty="0">
              <a:solidFill>
                <a:srgbClr val="00B0F0"/>
              </a:solidFill>
              <a:latin typeface="仿宋" panose="02010609060101010101" charset="-122"/>
              <a:ea typeface="仿宋" panose="02010609060101010101" charset="-122"/>
            </a:endParaRPr>
          </a:p>
        </p:txBody>
      </p:sp>
      <p:pic>
        <p:nvPicPr>
          <p:cNvPr id="5" name="图片 4" descr="扫描10001"/>
          <p:cNvPicPr>
            <a:picLocks noChangeAspect="1"/>
          </p:cNvPicPr>
          <p:nvPr/>
        </p:nvPicPr>
        <p:blipFill>
          <a:blip r:embed="rId2" cstate="print"/>
          <a:stretch>
            <a:fillRect/>
          </a:stretch>
        </p:blipFill>
        <p:spPr>
          <a:xfrm>
            <a:off x="7254240" y="1480820"/>
            <a:ext cx="2729865" cy="40227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B0F0"/>
                </a:solidFill>
                <a:sym typeface="+mn-ea"/>
              </a:rPr>
              <a:t>第五步 上传材料照片</a:t>
            </a:r>
            <a:endParaRPr lang="zh-CN" altLang="en-US" dirty="0">
              <a:solidFill>
                <a:srgbClr val="00B0F0"/>
              </a:solidFill>
            </a:endParaRPr>
          </a:p>
        </p:txBody>
      </p:sp>
      <p:pic>
        <p:nvPicPr>
          <p:cNvPr id="3" name="图片 2"/>
          <p:cNvPicPr>
            <a:picLocks noChangeAspect="1"/>
          </p:cNvPicPr>
          <p:nvPr/>
        </p:nvPicPr>
        <p:blipFill>
          <a:blip r:embed="rId1" cstate="print"/>
          <a:stretch>
            <a:fillRect/>
          </a:stretch>
        </p:blipFill>
        <p:spPr>
          <a:xfrm>
            <a:off x="1228725" y="1324610"/>
            <a:ext cx="4047490" cy="4209415"/>
          </a:xfrm>
          <a:prstGeom prst="rect">
            <a:avLst/>
          </a:prstGeom>
        </p:spPr>
      </p:pic>
      <p:sp>
        <p:nvSpPr>
          <p:cNvPr id="9" name="文本框 8"/>
          <p:cNvSpPr txBox="1"/>
          <p:nvPr/>
        </p:nvSpPr>
        <p:spPr>
          <a:xfrm>
            <a:off x="6207125" y="5133340"/>
            <a:ext cx="4488815" cy="594360"/>
          </a:xfrm>
          <a:prstGeom prst="rect">
            <a:avLst/>
          </a:prstGeom>
          <a:noFill/>
        </p:spPr>
        <p:txBody>
          <a:bodyPr wrap="square" rtlCol="0">
            <a:spAutoFit/>
          </a:bodyPr>
          <a:lstStyle/>
          <a:p>
            <a:pPr fontAlgn="auto">
              <a:lnSpc>
                <a:spcPct val="150000"/>
              </a:lnSpc>
            </a:pPr>
            <a:r>
              <a:rPr lang="zh-CN" altLang="en-US" sz="2200" b="1">
                <a:latin typeface="仿宋" panose="02010609060101010101" charset="-122"/>
                <a:ea typeface="仿宋" panose="02010609060101010101" charset="-122"/>
              </a:rPr>
              <a:t>上图为户口薄儿童登记页样例。</a:t>
            </a:r>
            <a:endParaRPr lang="zh-CN" altLang="en-US" sz="2200" b="1">
              <a:latin typeface="仿宋" panose="02010609060101010101" charset="-122"/>
              <a:ea typeface="仿宋" panose="02010609060101010101" charset="-122"/>
            </a:endParaRPr>
          </a:p>
        </p:txBody>
      </p:sp>
      <p:pic>
        <p:nvPicPr>
          <p:cNvPr id="5" name="图片 4" descr="扫描10002"/>
          <p:cNvPicPr>
            <a:picLocks noChangeAspect="1"/>
          </p:cNvPicPr>
          <p:nvPr/>
        </p:nvPicPr>
        <p:blipFill>
          <a:blip r:embed="rId2" cstate="print"/>
          <a:stretch>
            <a:fillRect/>
          </a:stretch>
        </p:blipFill>
        <p:spPr>
          <a:xfrm>
            <a:off x="6031230" y="1376680"/>
            <a:ext cx="5122545" cy="3857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B0F0"/>
                </a:solidFill>
                <a:sym typeface="+mn-ea"/>
              </a:rPr>
              <a:t>第五步 上传材料照片</a:t>
            </a:r>
            <a:endParaRPr lang="zh-CN" altLang="en-US" dirty="0">
              <a:solidFill>
                <a:srgbClr val="00B0F0"/>
              </a:solidFill>
            </a:endParaRPr>
          </a:p>
        </p:txBody>
      </p:sp>
      <p:pic>
        <p:nvPicPr>
          <p:cNvPr id="3" name="图片 2"/>
          <p:cNvPicPr>
            <a:picLocks noChangeAspect="1"/>
          </p:cNvPicPr>
          <p:nvPr/>
        </p:nvPicPr>
        <p:blipFill>
          <a:blip r:embed="rId1" cstate="print"/>
          <a:stretch>
            <a:fillRect/>
          </a:stretch>
        </p:blipFill>
        <p:spPr>
          <a:xfrm>
            <a:off x="1369695" y="1338580"/>
            <a:ext cx="4028440" cy="4180840"/>
          </a:xfrm>
          <a:prstGeom prst="rect">
            <a:avLst/>
          </a:prstGeom>
        </p:spPr>
      </p:pic>
      <p:sp>
        <p:nvSpPr>
          <p:cNvPr id="9" name="文本框 8"/>
          <p:cNvSpPr txBox="1"/>
          <p:nvPr/>
        </p:nvSpPr>
        <p:spPr>
          <a:xfrm>
            <a:off x="6207125" y="5133340"/>
            <a:ext cx="4488815" cy="594360"/>
          </a:xfrm>
          <a:prstGeom prst="rect">
            <a:avLst/>
          </a:prstGeom>
          <a:noFill/>
        </p:spPr>
        <p:txBody>
          <a:bodyPr wrap="square" rtlCol="0">
            <a:spAutoFit/>
          </a:bodyPr>
          <a:lstStyle/>
          <a:p>
            <a:pPr fontAlgn="auto">
              <a:lnSpc>
                <a:spcPct val="150000"/>
              </a:lnSpc>
            </a:pPr>
            <a:r>
              <a:rPr lang="zh-CN" altLang="en-US" sz="2200" b="1">
                <a:latin typeface="仿宋" panose="02010609060101010101" charset="-122"/>
                <a:ea typeface="仿宋" panose="02010609060101010101" charset="-122"/>
              </a:rPr>
              <a:t>上图为户口薄监护人一样例。</a:t>
            </a:r>
            <a:endParaRPr lang="zh-CN" altLang="en-US" sz="2200" b="1">
              <a:latin typeface="仿宋" panose="02010609060101010101" charset="-122"/>
              <a:ea typeface="仿宋" panose="02010609060101010101" charset="-122"/>
            </a:endParaRPr>
          </a:p>
        </p:txBody>
      </p:sp>
      <p:pic>
        <p:nvPicPr>
          <p:cNvPr id="4" name="图片 3" descr="扫描10003"/>
          <p:cNvPicPr>
            <a:picLocks noChangeAspect="1"/>
          </p:cNvPicPr>
          <p:nvPr/>
        </p:nvPicPr>
        <p:blipFill>
          <a:blip r:embed="rId2" cstate="print"/>
          <a:stretch>
            <a:fillRect/>
          </a:stretch>
        </p:blipFill>
        <p:spPr>
          <a:xfrm>
            <a:off x="6109970" y="1527175"/>
            <a:ext cx="4922520" cy="35293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B0F0"/>
                </a:solidFill>
                <a:sym typeface="+mn-ea"/>
              </a:rPr>
              <a:t>第五步 上传材料照片</a:t>
            </a:r>
            <a:endParaRPr lang="zh-CN" altLang="en-US" dirty="0">
              <a:solidFill>
                <a:srgbClr val="00B0F0"/>
              </a:solidFill>
            </a:endParaRPr>
          </a:p>
        </p:txBody>
      </p:sp>
      <p:pic>
        <p:nvPicPr>
          <p:cNvPr id="3" name="图片 2"/>
          <p:cNvPicPr>
            <a:picLocks noChangeAspect="1"/>
          </p:cNvPicPr>
          <p:nvPr/>
        </p:nvPicPr>
        <p:blipFill>
          <a:blip r:embed="rId1" cstate="print"/>
          <a:stretch>
            <a:fillRect/>
          </a:stretch>
        </p:blipFill>
        <p:spPr>
          <a:xfrm>
            <a:off x="922655" y="1461770"/>
            <a:ext cx="4028440" cy="4171315"/>
          </a:xfrm>
          <a:prstGeom prst="rect">
            <a:avLst/>
          </a:prstGeom>
        </p:spPr>
      </p:pic>
      <p:sp>
        <p:nvSpPr>
          <p:cNvPr id="9" name="文本框 8"/>
          <p:cNvSpPr txBox="1"/>
          <p:nvPr/>
        </p:nvSpPr>
        <p:spPr>
          <a:xfrm>
            <a:off x="9009380" y="1631315"/>
            <a:ext cx="2816225" cy="3108960"/>
          </a:xfrm>
          <a:prstGeom prst="rect">
            <a:avLst/>
          </a:prstGeom>
          <a:noFill/>
        </p:spPr>
        <p:txBody>
          <a:bodyPr wrap="square" rtlCol="0">
            <a:spAutoFit/>
          </a:bodyPr>
          <a:lstStyle/>
          <a:p>
            <a:pPr fontAlgn="auto">
              <a:lnSpc>
                <a:spcPct val="150000"/>
              </a:lnSpc>
            </a:pPr>
            <a:r>
              <a:rPr lang="zh-CN" altLang="en-US" sz="2200" b="1">
                <a:latin typeface="仿宋" panose="02010609060101010101" charset="-122"/>
                <a:ea typeface="仿宋" panose="02010609060101010101" charset="-122"/>
              </a:rPr>
              <a:t>左图为固定住所证明样例。固定住所证明提供了四页上传相片的窗口，用于上传房产证、租房合同等证明材料。</a:t>
            </a:r>
            <a:endParaRPr lang="zh-CN" altLang="en-US" sz="2200" b="1">
              <a:latin typeface="仿宋" panose="02010609060101010101" charset="-122"/>
              <a:ea typeface="仿宋" panose="02010609060101010101" charset="-122"/>
            </a:endParaRPr>
          </a:p>
        </p:txBody>
      </p:sp>
      <p:pic>
        <p:nvPicPr>
          <p:cNvPr id="4" name="图片 3" descr="扫描100041"/>
          <p:cNvPicPr>
            <a:picLocks noChangeAspect="1"/>
          </p:cNvPicPr>
          <p:nvPr/>
        </p:nvPicPr>
        <p:blipFill>
          <a:blip r:embed="rId2" cstate="print"/>
          <a:stretch>
            <a:fillRect/>
          </a:stretch>
        </p:blipFill>
        <p:spPr>
          <a:xfrm>
            <a:off x="6155055" y="1327150"/>
            <a:ext cx="2875915" cy="44405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B0F0"/>
                </a:solidFill>
                <a:sym typeface="+mn-ea"/>
              </a:rPr>
              <a:t>第五步 上传材料照片</a:t>
            </a:r>
            <a:endParaRPr lang="zh-CN" altLang="en-US" dirty="0">
              <a:solidFill>
                <a:srgbClr val="00B0F0"/>
              </a:solidFill>
            </a:endParaRPr>
          </a:p>
        </p:txBody>
      </p:sp>
      <p:pic>
        <p:nvPicPr>
          <p:cNvPr id="3" name="图片 2"/>
          <p:cNvPicPr>
            <a:picLocks noChangeAspect="1"/>
          </p:cNvPicPr>
          <p:nvPr/>
        </p:nvPicPr>
        <p:blipFill>
          <a:blip r:embed="rId1" cstate="print"/>
          <a:stretch>
            <a:fillRect/>
          </a:stretch>
        </p:blipFill>
        <p:spPr>
          <a:xfrm>
            <a:off x="1255395" y="1219200"/>
            <a:ext cx="4047490" cy="4190365"/>
          </a:xfrm>
          <a:prstGeom prst="rect">
            <a:avLst/>
          </a:prstGeom>
        </p:spPr>
      </p:pic>
      <p:sp>
        <p:nvSpPr>
          <p:cNvPr id="9" name="文本框 8"/>
          <p:cNvSpPr txBox="1"/>
          <p:nvPr/>
        </p:nvSpPr>
        <p:spPr>
          <a:xfrm>
            <a:off x="9009380" y="1631315"/>
            <a:ext cx="2816225" cy="3108960"/>
          </a:xfrm>
          <a:prstGeom prst="rect">
            <a:avLst/>
          </a:prstGeom>
          <a:noFill/>
        </p:spPr>
        <p:txBody>
          <a:bodyPr wrap="square" rtlCol="0">
            <a:spAutoFit/>
          </a:bodyPr>
          <a:lstStyle/>
          <a:p>
            <a:pPr fontAlgn="auto">
              <a:lnSpc>
                <a:spcPct val="150000"/>
              </a:lnSpc>
            </a:pPr>
            <a:r>
              <a:rPr lang="zh-CN" altLang="en-US" sz="2200" b="1">
                <a:latin typeface="仿宋" panose="02010609060101010101" charset="-122"/>
                <a:ea typeface="仿宋" panose="02010609060101010101" charset="-122"/>
              </a:rPr>
              <a:t>左图为固定住所证明样例。固定住所证明提供了四页上传相片的窗口，用于上传房产证、租房合同等证明材料。</a:t>
            </a:r>
            <a:endParaRPr lang="zh-CN" altLang="en-US" sz="2200" b="1">
              <a:latin typeface="仿宋" panose="02010609060101010101" charset="-122"/>
              <a:ea typeface="仿宋" panose="02010609060101010101" charset="-122"/>
            </a:endParaRPr>
          </a:p>
        </p:txBody>
      </p:sp>
      <p:pic>
        <p:nvPicPr>
          <p:cNvPr id="5" name="图片 4" descr="扫描10005"/>
          <p:cNvPicPr>
            <a:picLocks noChangeAspect="1"/>
          </p:cNvPicPr>
          <p:nvPr/>
        </p:nvPicPr>
        <p:blipFill>
          <a:blip r:embed="rId2" cstate="print"/>
          <a:stretch>
            <a:fillRect/>
          </a:stretch>
        </p:blipFill>
        <p:spPr>
          <a:xfrm>
            <a:off x="6003925" y="1293495"/>
            <a:ext cx="3005455" cy="44602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B0F0"/>
                </a:solidFill>
                <a:sym typeface="+mn-ea"/>
              </a:rPr>
              <a:t>第五步 上传材料照片（可以跳过，不影响报名）</a:t>
            </a:r>
            <a:endParaRPr lang="zh-CN" altLang="en-US" dirty="0">
              <a:solidFill>
                <a:srgbClr val="00B0F0"/>
              </a:solidFill>
            </a:endParaRPr>
          </a:p>
        </p:txBody>
      </p:sp>
      <p:pic>
        <p:nvPicPr>
          <p:cNvPr id="3" name="图片 2"/>
          <p:cNvPicPr>
            <a:picLocks noChangeAspect="1"/>
          </p:cNvPicPr>
          <p:nvPr/>
        </p:nvPicPr>
        <p:blipFill>
          <a:blip r:embed="rId1" cstate="print"/>
          <a:stretch>
            <a:fillRect/>
          </a:stretch>
        </p:blipFill>
        <p:spPr>
          <a:xfrm>
            <a:off x="1312545" y="1338580"/>
            <a:ext cx="4037965" cy="4180840"/>
          </a:xfrm>
          <a:prstGeom prst="rect">
            <a:avLst/>
          </a:prstGeom>
        </p:spPr>
      </p:pic>
      <p:pic>
        <p:nvPicPr>
          <p:cNvPr id="4" name="图片 3"/>
          <p:cNvPicPr>
            <a:picLocks noChangeAspect="1"/>
          </p:cNvPicPr>
          <p:nvPr/>
        </p:nvPicPr>
        <p:blipFill>
          <a:blip r:embed="rId2" cstate="print"/>
          <a:stretch>
            <a:fillRect/>
          </a:stretch>
        </p:blipFill>
        <p:spPr>
          <a:xfrm>
            <a:off x="6639560" y="2030095"/>
            <a:ext cx="3914140" cy="2428875"/>
          </a:xfrm>
          <a:prstGeom prst="rect">
            <a:avLst/>
          </a:prstGeom>
        </p:spPr>
      </p:pic>
      <p:sp>
        <p:nvSpPr>
          <p:cNvPr id="9" name="文本框 8"/>
          <p:cNvSpPr txBox="1"/>
          <p:nvPr/>
        </p:nvSpPr>
        <p:spPr>
          <a:xfrm>
            <a:off x="6431280" y="4843780"/>
            <a:ext cx="4488815" cy="594360"/>
          </a:xfrm>
          <a:prstGeom prst="rect">
            <a:avLst/>
          </a:prstGeom>
          <a:noFill/>
        </p:spPr>
        <p:txBody>
          <a:bodyPr wrap="square" rtlCol="0">
            <a:spAutoFit/>
          </a:bodyPr>
          <a:lstStyle/>
          <a:p>
            <a:pPr fontAlgn="auto">
              <a:lnSpc>
                <a:spcPct val="150000"/>
              </a:lnSpc>
            </a:pPr>
            <a:r>
              <a:rPr lang="zh-CN" altLang="en-US" sz="2200" b="1">
                <a:latin typeface="仿宋" panose="02010609060101010101" charset="-122"/>
                <a:ea typeface="仿宋" panose="02010609060101010101" charset="-122"/>
              </a:rPr>
              <a:t>上图为广东省居住证样例。</a:t>
            </a:r>
            <a:endParaRPr lang="zh-CN" altLang="en-US" sz="2200" b="1">
              <a:latin typeface="仿宋" panose="02010609060101010101" charset="-122"/>
              <a:ea typeface="仿宋" panose="02010609060101010101" charset="-122"/>
            </a:endParaRPr>
          </a:p>
        </p:txBody>
      </p:sp>
      <p:sp>
        <p:nvSpPr>
          <p:cNvPr id="5" name="矩形 4"/>
          <p:cNvSpPr/>
          <p:nvPr/>
        </p:nvSpPr>
        <p:spPr>
          <a:xfrm>
            <a:off x="7512050" y="2584450"/>
            <a:ext cx="519430" cy="222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512050" y="3411855"/>
            <a:ext cx="1506855" cy="20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12050" y="3722370"/>
            <a:ext cx="2553335" cy="205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512050" y="4052570"/>
            <a:ext cx="1293495" cy="173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077325" y="4052570"/>
            <a:ext cx="988060" cy="173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截屏2025-04-14 09.28.39"/>
          <p:cNvPicPr>
            <a:picLocks noChangeAspect="1"/>
          </p:cNvPicPr>
          <p:nvPr>
            <p:ph idx="1"/>
          </p:nvPr>
        </p:nvPicPr>
        <p:blipFill>
          <a:blip r:embed="rId1"/>
          <a:stretch>
            <a:fillRect/>
          </a:stretch>
        </p:blipFill>
        <p:spPr>
          <a:xfrm>
            <a:off x="0" y="0"/>
            <a:ext cx="6946265" cy="6874510"/>
          </a:xfrm>
          <a:prstGeom prst="rect">
            <a:avLst/>
          </a:prstGeom>
        </p:spPr>
      </p:pic>
      <p:pic>
        <p:nvPicPr>
          <p:cNvPr id="5" name="图片 4" descr="截屏2025-04-15 09.15.49"/>
          <p:cNvPicPr>
            <a:picLocks noChangeAspect="1"/>
          </p:cNvPicPr>
          <p:nvPr/>
        </p:nvPicPr>
        <p:blipFill>
          <a:blip r:embed="rId2"/>
          <a:stretch>
            <a:fillRect/>
          </a:stretch>
        </p:blipFill>
        <p:spPr>
          <a:xfrm>
            <a:off x="6946265" y="-27305"/>
            <a:ext cx="5177155"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截屏2025-04-15 09.07.49"/>
          <p:cNvPicPr>
            <a:picLocks noChangeAspect="1"/>
          </p:cNvPicPr>
          <p:nvPr>
            <p:ph idx="1"/>
          </p:nvPr>
        </p:nvPicPr>
        <p:blipFill>
          <a:blip r:embed="rId1"/>
          <a:stretch>
            <a:fillRect/>
          </a:stretch>
        </p:blipFill>
        <p:spPr>
          <a:xfrm>
            <a:off x="0" y="0"/>
            <a:ext cx="6741795" cy="68306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截屏2025-04-14 09.29.18"/>
          <p:cNvPicPr>
            <a:picLocks noChangeAspect="1"/>
          </p:cNvPicPr>
          <p:nvPr>
            <p:ph idx="1"/>
          </p:nvPr>
        </p:nvPicPr>
        <p:blipFill>
          <a:blip r:embed="rId1"/>
          <a:stretch>
            <a:fillRect/>
          </a:stretch>
        </p:blipFill>
        <p:spPr>
          <a:xfrm>
            <a:off x="0" y="0"/>
            <a:ext cx="7428230" cy="692086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6" name="图片 5"/>
          <p:cNvPicPr>
            <a:picLocks noChangeAspect="1"/>
          </p:cNvPicPr>
          <p:nvPr/>
        </p:nvPicPr>
        <p:blipFill>
          <a:blip r:embed="rId1"/>
          <a:stretch>
            <a:fillRect/>
          </a:stretch>
        </p:blipFill>
        <p:spPr>
          <a:xfrm>
            <a:off x="3312160" y="0"/>
            <a:ext cx="556704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solidFill>
                  <a:srgbClr val="00B0F0"/>
                </a:solidFill>
              </a:rPr>
              <a:t>第一步 资料准备 </a:t>
            </a:r>
            <a:endParaRPr lang="zh-CN" altLang="en-US" dirty="0">
              <a:solidFill>
                <a:srgbClr val="00B0F0"/>
              </a:solidFill>
            </a:endParaRPr>
          </a:p>
        </p:txBody>
      </p:sp>
      <p:sp>
        <p:nvSpPr>
          <p:cNvPr id="6" name="内容占位符 5"/>
          <p:cNvSpPr>
            <a:spLocks noGrp="1"/>
          </p:cNvSpPr>
          <p:nvPr>
            <p:ph idx="1"/>
          </p:nvPr>
        </p:nvSpPr>
        <p:spPr>
          <a:xfrm>
            <a:off x="1093470" y="1219200"/>
            <a:ext cx="8975725" cy="672465"/>
          </a:xfrm>
        </p:spPr>
        <p:txBody>
          <a:bodyPr>
            <a:normAutofit fontScale="92500" lnSpcReduction="10000"/>
          </a:bodyPr>
          <a:lstStyle/>
          <a:p>
            <a:pPr marL="0" indent="0" fontAlgn="auto">
              <a:lnSpc>
                <a:spcPct val="150000"/>
              </a:lnSpc>
              <a:buNone/>
            </a:pPr>
            <a:r>
              <a:rPr lang="en-US" altLang="zh-CN" dirty="0">
                <a:solidFill>
                  <a:srgbClr val="00B0F0"/>
                </a:solidFill>
              </a:rPr>
              <a:t>  </a:t>
            </a:r>
            <a:r>
              <a:rPr lang="zh-CN" altLang="en-US" dirty="0" smtClean="0">
                <a:solidFill>
                  <a:srgbClr val="00B0F0"/>
                </a:solidFill>
              </a:rPr>
              <a:t>浈江</a:t>
            </a:r>
            <a:r>
              <a:rPr lang="zh-CN" altLang="en-US" dirty="0">
                <a:solidFill>
                  <a:srgbClr val="00B0F0"/>
                </a:solidFill>
              </a:rPr>
              <a:t>城区户籍的适龄儿童需准备以下证件：</a:t>
            </a:r>
            <a:endParaRPr lang="zh-CN" altLang="en-US" dirty="0">
              <a:solidFill>
                <a:srgbClr val="00B0F0"/>
              </a:solidFill>
            </a:endParaRPr>
          </a:p>
          <a:p>
            <a:pPr marL="0" indent="0" fontAlgn="auto">
              <a:lnSpc>
                <a:spcPct val="150000"/>
              </a:lnSpc>
              <a:buNone/>
            </a:pPr>
            <a:endParaRPr lang="zh-CN" altLang="en-US" dirty="0">
              <a:solidFill>
                <a:srgbClr val="00B0F0"/>
              </a:solidFill>
            </a:endParaRPr>
          </a:p>
        </p:txBody>
      </p:sp>
      <p:sp>
        <p:nvSpPr>
          <p:cNvPr id="8" name="内容占位符 5"/>
          <p:cNvSpPr>
            <a:spLocks noGrp="1"/>
          </p:cNvSpPr>
          <p:nvPr/>
        </p:nvSpPr>
        <p:spPr>
          <a:xfrm>
            <a:off x="2044065" y="2059940"/>
            <a:ext cx="6521450" cy="67246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chemeClr val="accent1"/>
              </a:buClr>
              <a:buSzPct val="80000"/>
              <a:buFont typeface="Wingdings 2" panose="05020102010507070707" pitchFamily="18" charset="2"/>
              <a:buChar char=""/>
              <a:defRPr sz="2800" kern="1200">
                <a:solidFill>
                  <a:schemeClr val="accent1">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accent1">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accent1">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50000"/>
              </a:lnSpc>
              <a:buNone/>
            </a:pPr>
            <a:r>
              <a:rPr lang="en-US" altLang="zh-CN" dirty="0">
                <a:solidFill>
                  <a:srgbClr val="00B0F0"/>
                </a:solidFill>
              </a:rPr>
              <a:t>  </a:t>
            </a:r>
            <a:r>
              <a:rPr lang="en-US" altLang="zh-CN" dirty="0" err="1">
                <a:solidFill>
                  <a:srgbClr val="00B0F0"/>
                </a:solidFill>
              </a:rPr>
              <a:t>户口本、儿童出生证、监护人</a:t>
            </a:r>
            <a:r>
              <a:rPr lang="zh-CN" altLang="en-US" dirty="0">
                <a:solidFill>
                  <a:srgbClr val="00B0F0"/>
                </a:solidFill>
              </a:rPr>
              <a:t>不动产权证（</a:t>
            </a:r>
            <a:r>
              <a:rPr lang="en-US" altLang="zh-CN" dirty="0" err="1">
                <a:solidFill>
                  <a:srgbClr val="00B0F0"/>
                </a:solidFill>
              </a:rPr>
              <a:t>房产证</a:t>
            </a:r>
            <a:r>
              <a:rPr lang="zh-CN" altLang="en-US" dirty="0">
                <a:solidFill>
                  <a:srgbClr val="00B0F0"/>
                </a:solidFill>
              </a:rPr>
              <a:t>）</a:t>
            </a:r>
            <a:endParaRPr lang="zh-CN" altLang="en-US" dirty="0">
              <a:solidFill>
                <a:srgbClr val="00B0F0"/>
              </a:solidFill>
            </a:endParaRPr>
          </a:p>
          <a:p>
            <a:pPr marL="0" indent="0" fontAlgn="auto">
              <a:lnSpc>
                <a:spcPct val="150000"/>
              </a:lnSpc>
              <a:buNone/>
            </a:pPr>
            <a:endParaRPr lang="zh-CN" altLang="en-US" dirty="0">
              <a:solidFill>
                <a:srgbClr val="00B0F0"/>
              </a:solidFill>
            </a:endParaRPr>
          </a:p>
        </p:txBody>
      </p:sp>
      <p:sp>
        <p:nvSpPr>
          <p:cNvPr id="10" name="内容占位符 5"/>
          <p:cNvSpPr>
            <a:spLocks noGrp="1"/>
          </p:cNvSpPr>
          <p:nvPr/>
        </p:nvSpPr>
        <p:spPr>
          <a:xfrm>
            <a:off x="1261110" y="2900045"/>
            <a:ext cx="8975725" cy="6724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1"/>
              </a:buClr>
              <a:buSzPct val="80000"/>
              <a:buFont typeface="Wingdings 2" panose="05020102010507070707" pitchFamily="18" charset="2"/>
              <a:buChar char=""/>
              <a:defRPr sz="2800" kern="1200">
                <a:solidFill>
                  <a:schemeClr val="accent1">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accent1">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accent1">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50000"/>
              </a:lnSpc>
              <a:buNone/>
            </a:pPr>
            <a:r>
              <a:rPr lang="en-US" altLang="zh-CN" dirty="0"/>
              <a:t>  </a:t>
            </a:r>
            <a:r>
              <a:rPr lang="zh-CN" altLang="en-US" dirty="0" smtClean="0">
                <a:solidFill>
                  <a:srgbClr val="FF0000"/>
                </a:solidFill>
              </a:rPr>
              <a:t>非浈江</a:t>
            </a:r>
            <a:r>
              <a:rPr lang="zh-CN" altLang="en-US" dirty="0">
                <a:solidFill>
                  <a:srgbClr val="FF0000"/>
                </a:solidFill>
              </a:rPr>
              <a:t>城区户籍</a:t>
            </a:r>
            <a:r>
              <a:rPr lang="zh-CN" altLang="en-US" dirty="0">
                <a:solidFill>
                  <a:srgbClr val="00B0F0"/>
                </a:solidFill>
              </a:rPr>
              <a:t>的适龄儿童需准备以下证件：</a:t>
            </a:r>
            <a:endParaRPr lang="zh-CN" altLang="en-US" dirty="0">
              <a:solidFill>
                <a:srgbClr val="00B0F0"/>
              </a:solidFill>
            </a:endParaRPr>
          </a:p>
          <a:p>
            <a:pPr marL="0" indent="0" fontAlgn="auto">
              <a:lnSpc>
                <a:spcPct val="150000"/>
              </a:lnSpc>
              <a:buNone/>
            </a:pPr>
            <a:endParaRPr lang="zh-CN" altLang="en-US" dirty="0"/>
          </a:p>
        </p:txBody>
      </p:sp>
      <p:sp>
        <p:nvSpPr>
          <p:cNvPr id="11" name="内容占位符 5"/>
          <p:cNvSpPr>
            <a:spLocks noGrp="1"/>
          </p:cNvSpPr>
          <p:nvPr/>
        </p:nvSpPr>
        <p:spPr>
          <a:xfrm>
            <a:off x="2113280" y="3664585"/>
            <a:ext cx="7502525" cy="122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SzPct val="80000"/>
              <a:buFont typeface="Wingdings 2" panose="05020102010507070707" pitchFamily="18" charset="2"/>
              <a:buChar char=""/>
              <a:defRPr sz="2800" kern="1200">
                <a:solidFill>
                  <a:schemeClr val="accent1">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accent1">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accent1">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50000"/>
              </a:lnSpc>
              <a:buNone/>
            </a:pPr>
            <a:r>
              <a:rPr lang="en-US" altLang="zh-CN" sz="2000" b="1" dirty="0" err="1">
                <a:solidFill>
                  <a:srgbClr val="00B0F0"/>
                </a:solidFill>
              </a:rPr>
              <a:t>户口本、儿童出生证</a:t>
            </a:r>
            <a:r>
              <a:rPr lang="zh-CN" altLang="en-US" sz="2000" b="1" dirty="0">
                <a:solidFill>
                  <a:srgbClr val="00B0F0"/>
                </a:solidFill>
              </a:rPr>
              <a:t>、</a:t>
            </a:r>
            <a:r>
              <a:rPr lang="en-US" altLang="zh-CN" sz="2000" b="1" dirty="0" err="1">
                <a:solidFill>
                  <a:srgbClr val="00B0F0"/>
                </a:solidFill>
              </a:rPr>
              <a:t>固定住所证明</a:t>
            </a:r>
            <a:r>
              <a:rPr lang="zh-CN" altLang="en-US" sz="2000" b="1" dirty="0">
                <a:solidFill>
                  <a:srgbClr val="00B0F0"/>
                </a:solidFill>
              </a:rPr>
              <a:t>、工作证明</a:t>
            </a:r>
            <a:endParaRPr lang="zh-CN" altLang="en-US" sz="2000" b="1" dirty="0">
              <a:solidFill>
                <a:srgbClr val="00B0F0"/>
              </a:solidFill>
            </a:endParaRPr>
          </a:p>
          <a:p>
            <a:pPr marL="0" indent="0" fontAlgn="auto">
              <a:lnSpc>
                <a:spcPct val="150000"/>
              </a:lnSpc>
              <a:buNone/>
            </a:pPr>
            <a:r>
              <a:rPr lang="zh-CN" altLang="en-US" sz="2000" b="1" dirty="0">
                <a:solidFill>
                  <a:srgbClr val="00B0F0"/>
                </a:solidFill>
              </a:rPr>
              <a:t>非韶关户籍的还需要提供《居住证》</a:t>
            </a:r>
            <a:endParaRPr lang="zh-CN" altLang="en-US" sz="2000" b="1" dirty="0">
              <a:solidFill>
                <a:srgbClr val="00B0F0"/>
              </a:solidFill>
            </a:endParaRPr>
          </a:p>
          <a:p>
            <a:pPr marL="0" indent="0" fontAlgn="auto">
              <a:lnSpc>
                <a:spcPct val="150000"/>
              </a:lnSpc>
              <a:buNone/>
            </a:pPr>
            <a:endParaRPr lang="zh-CN" altLang="en-US" sz="2000" b="1" dirty="0">
              <a:solidFill>
                <a:srgbClr val="00B0F0"/>
              </a:solidFill>
            </a:endParaRPr>
          </a:p>
          <a:p>
            <a:pPr marL="0" indent="0" fontAlgn="auto">
              <a:lnSpc>
                <a:spcPct val="150000"/>
              </a:lnSpc>
              <a:buNone/>
            </a:pPr>
            <a:endParaRPr lang="zh-CN" altLang="en-US" sz="2000" b="1" dirty="0">
              <a:solidFill>
                <a:srgbClr val="00B0F0"/>
              </a:solidFill>
            </a:endParaRPr>
          </a:p>
        </p:txBody>
      </p:sp>
      <p:sp>
        <p:nvSpPr>
          <p:cNvPr id="12" name="内容占位符 5"/>
          <p:cNvSpPr>
            <a:spLocks noGrp="1"/>
          </p:cNvSpPr>
          <p:nvPr/>
        </p:nvSpPr>
        <p:spPr>
          <a:xfrm>
            <a:off x="1453515" y="4839970"/>
            <a:ext cx="7783830" cy="1391920"/>
          </a:xfrm>
          <a:prstGeom prst="rect">
            <a:avLst/>
          </a:prstGeom>
        </p:spPr>
        <p:txBody>
          <a:bodyPr vert="horz" lIns="91440" tIns="45720" rIns="91440" bIns="45720" rtlCol="0">
            <a:normAutofit fontScale="60000"/>
          </a:bodyPr>
          <a:lstStyle>
            <a:lvl1pPr marL="228600" indent="-228600" algn="l" defTabSz="914400" rtl="0" eaLnBrk="1" latinLnBrk="0" hangingPunct="1">
              <a:lnSpc>
                <a:spcPct val="90000"/>
              </a:lnSpc>
              <a:spcBef>
                <a:spcPts val="1000"/>
              </a:spcBef>
              <a:buClr>
                <a:schemeClr val="accent1"/>
              </a:buClr>
              <a:buSzPct val="80000"/>
              <a:buFont typeface="Wingdings 2" panose="05020102010507070707" pitchFamily="18" charset="2"/>
              <a:buChar char=""/>
              <a:defRPr sz="2800" kern="1200">
                <a:solidFill>
                  <a:schemeClr val="accent1">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accent1">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accent1">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50000"/>
              </a:lnSpc>
              <a:buNone/>
            </a:pPr>
            <a:r>
              <a:rPr lang="en-US" altLang="zh-CN" dirty="0"/>
              <a:t>  </a:t>
            </a:r>
            <a:r>
              <a:rPr lang="zh-CN" altLang="en-US" dirty="0">
                <a:solidFill>
                  <a:srgbClr val="FF0000"/>
                </a:solidFill>
              </a:rPr>
              <a:t>备注：根据《广东省教育厅关于进一步规范普通中小学招生入学工作的指导意见》</a:t>
            </a:r>
            <a:r>
              <a:rPr lang="en-US" altLang="zh-CN" dirty="0">
                <a:solidFill>
                  <a:srgbClr val="FF0000"/>
                </a:solidFill>
              </a:rPr>
              <a:t>(</a:t>
            </a:r>
            <a:r>
              <a:rPr lang="zh-CN" altLang="en-US" dirty="0">
                <a:solidFill>
                  <a:srgbClr val="FF0000"/>
                </a:solidFill>
              </a:rPr>
              <a:t>粤教基〔</a:t>
            </a:r>
            <a:r>
              <a:rPr lang="en-US" altLang="zh-CN" dirty="0">
                <a:solidFill>
                  <a:srgbClr val="FF0000"/>
                </a:solidFill>
              </a:rPr>
              <a:t>2020</a:t>
            </a:r>
            <a:r>
              <a:rPr lang="zh-CN" altLang="en-US" dirty="0">
                <a:solidFill>
                  <a:srgbClr val="FF0000"/>
                </a:solidFill>
              </a:rPr>
              <a:t>〕</a:t>
            </a:r>
            <a:r>
              <a:rPr lang="en-US" altLang="zh-CN" dirty="0">
                <a:solidFill>
                  <a:srgbClr val="FF0000"/>
                </a:solidFill>
              </a:rPr>
              <a:t>3 </a:t>
            </a:r>
            <a:r>
              <a:rPr lang="zh-CN" altLang="en-US" dirty="0">
                <a:solidFill>
                  <a:srgbClr val="FF0000"/>
                </a:solidFill>
              </a:rPr>
              <a:t>号</a:t>
            </a:r>
            <a:r>
              <a:rPr lang="en-US" altLang="zh-CN" dirty="0">
                <a:solidFill>
                  <a:srgbClr val="FF0000"/>
                </a:solidFill>
              </a:rPr>
              <a:t> )</a:t>
            </a:r>
            <a:r>
              <a:rPr lang="zh-CN" altLang="en-US" dirty="0">
                <a:solidFill>
                  <a:srgbClr val="FF0000"/>
                </a:solidFill>
              </a:rPr>
              <a:t>、《关于规范有序做好外来务工人员随迁子女入读义务教育阶段学校工作的通知》</a:t>
            </a:r>
            <a:r>
              <a:rPr lang="en-US" altLang="zh-CN" dirty="0">
                <a:solidFill>
                  <a:srgbClr val="FF0000"/>
                </a:solidFill>
              </a:rPr>
              <a:t>(</a:t>
            </a:r>
            <a:r>
              <a:rPr lang="zh-CN" altLang="en-US" dirty="0">
                <a:solidFill>
                  <a:srgbClr val="FF0000"/>
                </a:solidFill>
              </a:rPr>
              <a:t>韶教基〔</a:t>
            </a:r>
            <a:r>
              <a:rPr lang="en-US" altLang="zh-CN" dirty="0">
                <a:solidFill>
                  <a:srgbClr val="FF0000"/>
                </a:solidFill>
              </a:rPr>
              <a:t>2020</a:t>
            </a:r>
            <a:r>
              <a:rPr lang="zh-CN" altLang="en-US" dirty="0">
                <a:solidFill>
                  <a:srgbClr val="FF0000"/>
                </a:solidFill>
              </a:rPr>
              <a:t>〕</a:t>
            </a:r>
            <a:r>
              <a:rPr lang="en-US" altLang="zh-CN" dirty="0">
                <a:solidFill>
                  <a:srgbClr val="FF0000"/>
                </a:solidFill>
              </a:rPr>
              <a:t>27</a:t>
            </a:r>
            <a:r>
              <a:rPr lang="zh-CN" altLang="en-US" dirty="0">
                <a:solidFill>
                  <a:srgbClr val="FF0000"/>
                </a:solidFill>
              </a:rPr>
              <a:t>号</a:t>
            </a:r>
            <a:r>
              <a:rPr lang="en-US" altLang="zh-CN" dirty="0">
                <a:solidFill>
                  <a:srgbClr val="FF0000"/>
                </a:solidFill>
              </a:rPr>
              <a:t>)</a:t>
            </a:r>
            <a:r>
              <a:rPr lang="zh-CN" altLang="en-US" dirty="0">
                <a:solidFill>
                  <a:srgbClr val="FF0000"/>
                </a:solidFill>
              </a:rPr>
              <a:t>等通知文件精神</a:t>
            </a:r>
            <a:endParaRPr lang="zh-CN" altLang="en-US"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88840" y="2694940"/>
            <a:ext cx="3288665" cy="828040"/>
          </a:xfrm>
        </p:spPr>
        <p:txBody>
          <a:bodyPr>
            <a:normAutofit/>
          </a:bodyPr>
          <a:lstStyle/>
          <a:p>
            <a:r>
              <a:rPr lang="zh-CN" altLang="en-US" sz="4800">
                <a:ln w="12700">
                  <a:solidFill>
                    <a:schemeClr val="accent5"/>
                  </a:solidFill>
                  <a:prstDash val="solid"/>
                </a:ln>
                <a:solidFill>
                  <a:srgbClr val="FF0000"/>
                </a:solidFill>
                <a:effectLst/>
                <a:latin typeface="微软雅黑 Light" panose="020B0502040204020203" charset="-122"/>
                <a:ea typeface="微软雅黑 Light" panose="020B0502040204020203" charset="-122"/>
              </a:rPr>
              <a:t>谢    谢 ！</a:t>
            </a:r>
            <a:endParaRPr lang="zh-CN" altLang="en-US" sz="4800">
              <a:ln w="12700">
                <a:solidFill>
                  <a:schemeClr val="accent5"/>
                </a:solidFill>
                <a:prstDash val="solid"/>
              </a:ln>
              <a:solidFill>
                <a:srgbClr val="FF0000"/>
              </a:solidFill>
              <a:effectLst/>
              <a:latin typeface="微软雅黑 Light" panose="020B0502040204020203" charset="-122"/>
              <a:ea typeface="微软雅黑 Light" panose="020B0502040204020203" charset="-122"/>
            </a:endParaRPr>
          </a:p>
        </p:txBody>
      </p:sp>
      <p:sp>
        <p:nvSpPr>
          <p:cNvPr id="3" name="内容占位符 2"/>
          <p:cNvSpPr>
            <a:spLocks noGrp="1"/>
          </p:cNvSpPr>
          <p:nvPr>
            <p:ph idx="1"/>
          </p:nvPr>
        </p:nvSpPr>
        <p:spPr>
          <a:xfrm>
            <a:off x="4010660" y="3977005"/>
            <a:ext cx="4644390" cy="833755"/>
          </a:xfrm>
        </p:spPr>
        <p:txBody>
          <a:bodyPr/>
          <a:lstStyle/>
          <a:p>
            <a:pPr marL="0" indent="0">
              <a:buNone/>
            </a:pPr>
            <a:r>
              <a:rPr lang="zh-CN" altLang="en-US" dirty="0">
                <a:solidFill>
                  <a:srgbClr val="00B0F0"/>
                </a:solidFill>
              </a:rPr>
              <a:t>咨询电话</a:t>
            </a:r>
            <a:r>
              <a:rPr lang="zh-CN" altLang="en-US" dirty="0" smtClean="0">
                <a:solidFill>
                  <a:srgbClr val="00B0F0"/>
                </a:solidFill>
              </a:rPr>
              <a:t>：</a:t>
            </a:r>
            <a:r>
              <a:rPr lang="en-US" altLang="zh-CN" dirty="0" smtClean="0">
                <a:solidFill>
                  <a:srgbClr val="00B0F0"/>
                </a:solidFill>
              </a:rPr>
              <a:t> 0751-8897019</a:t>
            </a:r>
            <a:endParaRPr lang="en-US" altLang="zh-CN" dirty="0">
              <a:solidFill>
                <a:srgbClr val="00B0F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B0F0"/>
                </a:solidFill>
              </a:rPr>
              <a:t>第二步 进入报名平台 </a:t>
            </a:r>
            <a:endParaRPr lang="zh-CN" altLang="en-US" dirty="0">
              <a:solidFill>
                <a:srgbClr val="00B0F0"/>
              </a:solidFill>
            </a:endParaRPr>
          </a:p>
        </p:txBody>
      </p:sp>
      <p:sp>
        <p:nvSpPr>
          <p:cNvPr id="3" name="内容占位符 2"/>
          <p:cNvSpPr>
            <a:spLocks noGrp="1"/>
          </p:cNvSpPr>
          <p:nvPr>
            <p:ph idx="1"/>
          </p:nvPr>
        </p:nvSpPr>
        <p:spPr>
          <a:xfrm>
            <a:off x="1333500" y="1573530"/>
            <a:ext cx="10020300" cy="4058285"/>
          </a:xfrm>
        </p:spPr>
        <p:txBody>
          <a:bodyPr>
            <a:normAutofit/>
          </a:bodyPr>
          <a:lstStyle/>
          <a:p>
            <a:pPr marL="0" indent="0" fontAlgn="auto">
              <a:lnSpc>
                <a:spcPct val="150000"/>
              </a:lnSpc>
              <a:buNone/>
            </a:pPr>
            <a:r>
              <a:rPr lang="en-US" altLang="zh-CN" dirty="0">
                <a:solidFill>
                  <a:srgbClr val="00B0F0"/>
                </a:solidFill>
              </a:rPr>
              <a:t>  </a:t>
            </a:r>
            <a:r>
              <a:rPr lang="en-US" altLang="zh-CN" b="1" dirty="0">
                <a:solidFill>
                  <a:srgbClr val="00B0F0"/>
                </a:solidFill>
                <a:latin typeface="仿宋" panose="02010609060101010101" charset="-122"/>
                <a:ea typeface="仿宋" panose="02010609060101010101" charset="-122"/>
              </a:rPr>
              <a:t>1.</a:t>
            </a:r>
            <a:r>
              <a:rPr lang="zh-CN" altLang="en-US" b="1" dirty="0">
                <a:solidFill>
                  <a:srgbClr val="00B0F0"/>
                </a:solidFill>
                <a:latin typeface="仿宋" panose="02010609060101010101" charset="-122"/>
                <a:ea typeface="仿宋" panose="02010609060101010101" charset="-122"/>
              </a:rPr>
              <a:t>网址</a:t>
            </a:r>
            <a:r>
              <a:rPr lang="zh-CN" altLang="en-US" b="1" dirty="0" smtClean="0">
                <a:solidFill>
                  <a:srgbClr val="00B0F0"/>
                </a:solidFill>
                <a:latin typeface="仿宋" panose="02010609060101010101" charset="-122"/>
                <a:ea typeface="仿宋" panose="02010609060101010101" charset="-122"/>
              </a:rPr>
              <a:t>：</a:t>
            </a:r>
            <a:r>
              <a:rPr lang="en-US" altLang="zh-CN" b="1" smtClean="0">
                <a:solidFill>
                  <a:srgbClr val="00B0F0"/>
                </a:solidFill>
                <a:latin typeface="仿宋" panose="02010609060101010101" charset="-122"/>
                <a:ea typeface="仿宋" panose="02010609060101010101" charset="-122"/>
                <a:sym typeface="+mn-ea"/>
              </a:rPr>
              <a:t>https://rxbm.sgzj.gov.cn</a:t>
            </a:r>
            <a:r>
              <a:rPr lang="en-US" altLang="zh-CN" b="1" dirty="0" smtClean="0">
                <a:solidFill>
                  <a:srgbClr val="00B0F0"/>
                </a:solidFill>
                <a:latin typeface="仿宋" panose="02010609060101010101" charset="-122"/>
                <a:ea typeface="仿宋" panose="02010609060101010101" charset="-122"/>
                <a:sym typeface="+mn-ea"/>
              </a:rPr>
              <a:t> </a:t>
            </a:r>
            <a:endParaRPr lang="zh-CN" altLang="en-US" sz="4000" b="1" dirty="0">
              <a:solidFill>
                <a:srgbClr val="00B0F0"/>
              </a:solidFill>
              <a:latin typeface="仿宋" panose="02010609060101010101" charset="-122"/>
              <a:ea typeface="仿宋" panose="02010609060101010101" charset="-122"/>
              <a:sym typeface="+mn-ea"/>
            </a:endParaRPr>
          </a:p>
          <a:p>
            <a:pPr marL="0" indent="0" fontAlgn="auto">
              <a:lnSpc>
                <a:spcPct val="150000"/>
              </a:lnSpc>
              <a:buNone/>
            </a:pPr>
            <a:r>
              <a:rPr lang="zh-CN" altLang="en-US" b="1" dirty="0">
                <a:solidFill>
                  <a:srgbClr val="00B0F0"/>
                </a:solidFill>
                <a:latin typeface="仿宋" panose="02010609060101010101" charset="-122"/>
                <a:ea typeface="仿宋" panose="02010609060101010101" charset="-122"/>
              </a:rPr>
              <a:t>  </a:t>
            </a:r>
            <a:r>
              <a:rPr lang="en-US" altLang="zh-CN" b="1" dirty="0">
                <a:solidFill>
                  <a:srgbClr val="00B0F0"/>
                </a:solidFill>
                <a:latin typeface="仿宋" panose="02010609060101010101" charset="-122"/>
                <a:ea typeface="仿宋" panose="02010609060101010101" charset="-122"/>
              </a:rPr>
              <a:t>2.</a:t>
            </a:r>
            <a:r>
              <a:rPr lang="zh-CN" altLang="en-US" b="1" dirty="0">
                <a:solidFill>
                  <a:srgbClr val="00B0F0"/>
                </a:solidFill>
                <a:latin typeface="仿宋" panose="02010609060101010101" charset="-122"/>
                <a:ea typeface="仿宋" panose="02010609060101010101" charset="-122"/>
              </a:rPr>
              <a:t>手机扫一扫下面二维码 登</a:t>
            </a:r>
            <a:r>
              <a:rPr lang="zh-CN" altLang="en-US" b="1" dirty="0" smtClean="0">
                <a:solidFill>
                  <a:srgbClr val="00B0F0"/>
                </a:solidFill>
                <a:latin typeface="仿宋" panose="02010609060101010101" charset="-122"/>
                <a:ea typeface="仿宋" panose="02010609060101010101" charset="-122"/>
              </a:rPr>
              <a:t>陆</a:t>
            </a:r>
            <a:endParaRPr lang="en-US" altLang="zh-CN" b="1" dirty="0" smtClean="0">
              <a:solidFill>
                <a:srgbClr val="00B0F0"/>
              </a:solidFill>
              <a:latin typeface="仿宋" panose="02010609060101010101" charset="-122"/>
              <a:ea typeface="仿宋" panose="02010609060101010101" charset="-122"/>
            </a:endParaRPr>
          </a:p>
          <a:p>
            <a:pPr marL="0" indent="0" fontAlgn="auto">
              <a:lnSpc>
                <a:spcPct val="150000"/>
              </a:lnSpc>
              <a:buNone/>
            </a:pPr>
            <a:r>
              <a:rPr lang="en-US" altLang="zh-CN" b="1" dirty="0" smtClean="0">
                <a:solidFill>
                  <a:srgbClr val="00B0F0"/>
                </a:solidFill>
                <a:latin typeface="仿宋" panose="02010609060101010101" charset="-122"/>
                <a:ea typeface="仿宋" panose="02010609060101010101" charset="-122"/>
              </a:rPr>
              <a:t>  3.</a:t>
            </a:r>
            <a:r>
              <a:rPr lang="zh-CN" altLang="en-US" b="1" dirty="0" smtClean="0">
                <a:solidFill>
                  <a:srgbClr val="00B0F0"/>
                </a:solidFill>
                <a:latin typeface="仿宋" panose="02010609060101010101" charset="-122"/>
                <a:ea typeface="仿宋" panose="02010609060101010101" charset="-122"/>
              </a:rPr>
              <a:t>双胞胎需要对应不</a:t>
            </a:r>
            <a:r>
              <a:rPr lang="zh-CN" altLang="en-US" b="1" dirty="0" smtClean="0">
                <a:solidFill>
                  <a:srgbClr val="00B0F0"/>
                </a:solidFill>
                <a:latin typeface="仿宋" panose="02010609060101010101" charset="-122"/>
                <a:ea typeface="仿宋" panose="02010609060101010101" charset="-122"/>
              </a:rPr>
              <a:t>同手机号码注册</a:t>
            </a:r>
            <a:endParaRPr lang="zh-CN" altLang="en-US" dirty="0" smtClean="0"/>
          </a:p>
          <a:p>
            <a:pPr marL="0" indent="0">
              <a:lnSpc>
                <a:spcPct val="150000"/>
              </a:lnSpc>
              <a:buNone/>
            </a:pPr>
            <a:endParaRPr lang="zh-CN" altLang="en-US" dirty="0" smtClean="0"/>
          </a:p>
          <a:p>
            <a:pPr marL="0" indent="0" fontAlgn="auto">
              <a:lnSpc>
                <a:spcPct val="150000"/>
              </a:lnSpc>
              <a:buNone/>
            </a:pPr>
            <a:endParaRPr lang="zh-CN" altLang="en-US" b="1" dirty="0">
              <a:solidFill>
                <a:srgbClr val="00B0F0"/>
              </a:solidFill>
              <a:latin typeface="仿宋" panose="02010609060101010101" charset="-122"/>
              <a:ea typeface="仿宋" panose="02010609060101010101" charset="-122"/>
            </a:endParaRPr>
          </a:p>
        </p:txBody>
      </p:sp>
      <p:pic>
        <p:nvPicPr>
          <p:cNvPr id="5" name="图片 4" descr="httpsrxbm.sgzj.gov.cn"/>
          <p:cNvPicPr>
            <a:picLocks noChangeAspect="1"/>
          </p:cNvPicPr>
          <p:nvPr/>
        </p:nvPicPr>
        <p:blipFill>
          <a:blip r:embed="rId1"/>
          <a:stretch>
            <a:fillRect/>
          </a:stretch>
        </p:blipFill>
        <p:spPr>
          <a:xfrm>
            <a:off x="7896860" y="2807970"/>
            <a:ext cx="3345815" cy="33458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solidFill>
                  <a:srgbClr val="00CCFF"/>
                </a:solidFill>
                <a:sym typeface="+mn-ea"/>
              </a:rPr>
              <a:t>第三步 注册帐号</a:t>
            </a:r>
            <a:endParaRPr lang="zh-CN" altLang="en-US" dirty="0">
              <a:solidFill>
                <a:srgbClr val="00CCFF"/>
              </a:solidFill>
            </a:endParaRPr>
          </a:p>
        </p:txBody>
      </p:sp>
      <p:sp>
        <p:nvSpPr>
          <p:cNvPr id="7" name="上箭头 6"/>
          <p:cNvSpPr/>
          <p:nvPr/>
        </p:nvSpPr>
        <p:spPr>
          <a:xfrm>
            <a:off x="4178300" y="4290695"/>
            <a:ext cx="275590" cy="4851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cstate="print"/>
          <a:stretch>
            <a:fillRect/>
          </a:stretch>
        </p:blipFill>
        <p:spPr>
          <a:xfrm>
            <a:off x="6657340" y="264160"/>
            <a:ext cx="4211320" cy="4351655"/>
          </a:xfrm>
          <a:prstGeom prst="rect">
            <a:avLst/>
          </a:prstGeom>
        </p:spPr>
      </p:pic>
      <p:sp>
        <p:nvSpPr>
          <p:cNvPr id="9" name="右箭头 8"/>
          <p:cNvSpPr/>
          <p:nvPr/>
        </p:nvSpPr>
        <p:spPr>
          <a:xfrm>
            <a:off x="6238240" y="2889250"/>
            <a:ext cx="703580" cy="314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660640" y="4036695"/>
            <a:ext cx="1968500" cy="3517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596390" y="4775835"/>
            <a:ext cx="10086340" cy="1432560"/>
          </a:xfrm>
          <a:prstGeom prst="rect">
            <a:avLst/>
          </a:prstGeom>
          <a:noFill/>
        </p:spPr>
        <p:txBody>
          <a:bodyPr wrap="square" rtlCol="0">
            <a:spAutoFit/>
          </a:bodyPr>
          <a:lstStyle/>
          <a:p>
            <a:r>
              <a:rPr lang="en-US" altLang="zh-CN" sz="1600" b="1" dirty="0">
                <a:solidFill>
                  <a:srgbClr val="00B0F0"/>
                </a:solidFill>
                <a:latin typeface="仿宋_GB2312" panose="02010609030101010101" charset="-122"/>
                <a:ea typeface="仿宋_GB2312" panose="02010609030101010101" charset="-122"/>
              </a:rPr>
              <a:t>   </a:t>
            </a:r>
            <a:r>
              <a:rPr lang="en-US" altLang="zh-CN" sz="2000" b="1" dirty="0">
                <a:solidFill>
                  <a:srgbClr val="00B0F0"/>
                </a:solidFill>
                <a:latin typeface="仿宋_GB2312" panose="02010609030101010101" charset="-122"/>
                <a:ea typeface="仿宋_GB2312" panose="02010609030101010101" charset="-122"/>
              </a:rPr>
              <a:t> </a:t>
            </a:r>
            <a:r>
              <a:rPr lang="zh-CN" altLang="en-US" sz="2200" b="1" dirty="0">
                <a:solidFill>
                  <a:srgbClr val="00B0F0"/>
                </a:solidFill>
                <a:latin typeface="仿宋_GB2312" panose="02010609030101010101" charset="-122"/>
                <a:ea typeface="仿宋_GB2312" panose="02010609030101010101" charset="-122"/>
              </a:rPr>
              <a:t>输入儿童的身份证号（号码尾数若是字母，请输入英文大写字母），儿童姓名，须和户口本上登记页中姓名栏的一致，请仔细核对，注册后不可更改。联系手机号，请保留到入学后。获取短信验证码，设置登陆密码（不少于六位）。没身份证号的儿童，请电话联系教育局</a:t>
            </a:r>
            <a:r>
              <a:rPr lang="zh-CN" altLang="en-US" sz="2200" b="1" dirty="0" smtClean="0">
                <a:solidFill>
                  <a:srgbClr val="00B0F0"/>
                </a:solidFill>
                <a:latin typeface="仿宋_GB2312" panose="02010609030101010101" charset="-122"/>
                <a:ea typeface="仿宋_GB2312" panose="02010609030101010101" charset="-122"/>
              </a:rPr>
              <a:t>，</a:t>
            </a:r>
            <a:r>
              <a:rPr lang="en-US" altLang="zh-CN" sz="2200" b="1" dirty="0" smtClean="0">
                <a:solidFill>
                  <a:srgbClr val="00B0F0"/>
                </a:solidFill>
                <a:latin typeface="仿宋_GB2312" panose="02010609030101010101" charset="-122"/>
                <a:ea typeface="仿宋_GB2312" panose="02010609030101010101" charset="-122"/>
              </a:rPr>
              <a:t> 0751-8897019 </a:t>
            </a:r>
            <a:r>
              <a:rPr lang="zh-CN" altLang="en-US" sz="2200" b="1" dirty="0" smtClean="0">
                <a:solidFill>
                  <a:srgbClr val="00B0F0"/>
                </a:solidFill>
                <a:latin typeface="仿宋_GB2312" panose="02010609030101010101" charset="-122"/>
                <a:ea typeface="仿宋_GB2312" panose="02010609030101010101" charset="-122"/>
              </a:rPr>
              <a:t>。</a:t>
            </a:r>
            <a:endParaRPr lang="zh-CN" altLang="en-US" sz="2200" b="1" dirty="0">
              <a:solidFill>
                <a:srgbClr val="00B0F0"/>
              </a:solidFill>
              <a:latin typeface="仿宋_GB2312" panose="02010609030101010101" charset="-122"/>
              <a:ea typeface="仿宋_GB2312" panose="02010609030101010101" charset="-122"/>
            </a:endParaRPr>
          </a:p>
        </p:txBody>
      </p:sp>
      <p:pic>
        <p:nvPicPr>
          <p:cNvPr id="1026" name="Picture 2"/>
          <p:cNvPicPr>
            <a:picLocks noChangeAspect="1" noChangeArrowheads="1"/>
          </p:cNvPicPr>
          <p:nvPr/>
        </p:nvPicPr>
        <p:blipFill>
          <a:blip r:embed="rId2" cstate="print"/>
          <a:srcRect/>
          <a:stretch>
            <a:fillRect/>
          </a:stretch>
        </p:blipFill>
        <p:spPr bwMode="auto">
          <a:xfrm>
            <a:off x="1044897" y="1272505"/>
            <a:ext cx="5154567" cy="2900056"/>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B0F0"/>
                </a:solidFill>
              </a:rPr>
              <a:t>第四步 填写信息</a:t>
            </a:r>
            <a:endParaRPr lang="zh-CN" altLang="en-US" dirty="0">
              <a:solidFill>
                <a:srgbClr val="00B0F0"/>
              </a:solidFill>
            </a:endParaRPr>
          </a:p>
        </p:txBody>
      </p:sp>
      <p:sp>
        <p:nvSpPr>
          <p:cNvPr id="5" name="文本框 4"/>
          <p:cNvSpPr txBox="1"/>
          <p:nvPr/>
        </p:nvSpPr>
        <p:spPr>
          <a:xfrm>
            <a:off x="6203950" y="773430"/>
            <a:ext cx="5631180" cy="874407"/>
          </a:xfrm>
          <a:prstGeom prst="rect">
            <a:avLst/>
          </a:prstGeom>
          <a:noFill/>
        </p:spPr>
        <p:txBody>
          <a:bodyPr wrap="square" rtlCol="0">
            <a:spAutoFit/>
          </a:bodyPr>
          <a:lstStyle/>
          <a:p>
            <a:pPr fontAlgn="auto">
              <a:lnSpc>
                <a:spcPct val="150000"/>
              </a:lnSpc>
            </a:pPr>
            <a:r>
              <a:rPr lang="en-US" altLang="zh-CN" b="1" dirty="0">
                <a:solidFill>
                  <a:srgbClr val="00B0F0"/>
                </a:solidFill>
                <a:latin typeface="仿宋_GB2312" panose="02010609030101010101" charset="-122"/>
                <a:ea typeface="仿宋_GB2312" panose="02010609030101010101" charset="-122"/>
              </a:rPr>
              <a:t>    </a:t>
            </a:r>
            <a:r>
              <a:rPr lang="zh-CN" altLang="en-US" b="1" dirty="0">
                <a:solidFill>
                  <a:srgbClr val="00B0F0"/>
                </a:solidFill>
                <a:latin typeface="仿宋_GB2312" panose="02010609030101010101" charset="-122"/>
                <a:ea typeface="仿宋_GB2312" panose="02010609030101010101" charset="-122"/>
              </a:rPr>
              <a:t>儿童个人基础信息：按户口薄登记的儿童信息，进行选择填入。</a:t>
            </a:r>
            <a:endParaRPr lang="zh-CN" altLang="en-US" b="1" dirty="0">
              <a:solidFill>
                <a:srgbClr val="00B0F0"/>
              </a:solidFill>
              <a:latin typeface="仿宋_GB2312" panose="02010609030101010101" charset="-122"/>
              <a:ea typeface="仿宋_GB2312" panose="02010609030101010101" charset="-122"/>
            </a:endParaRPr>
          </a:p>
        </p:txBody>
      </p:sp>
      <p:pic>
        <p:nvPicPr>
          <p:cNvPr id="15" name="图片 14"/>
          <p:cNvPicPr>
            <a:picLocks noChangeAspect="1"/>
          </p:cNvPicPr>
          <p:nvPr/>
        </p:nvPicPr>
        <p:blipFill>
          <a:blip r:embed="rId1" cstate="print"/>
          <a:stretch>
            <a:fillRect/>
          </a:stretch>
        </p:blipFill>
        <p:spPr>
          <a:xfrm>
            <a:off x="7071360" y="1647825"/>
            <a:ext cx="3095625" cy="4747260"/>
          </a:xfrm>
          <a:prstGeom prst="rect">
            <a:avLst/>
          </a:prstGeom>
        </p:spPr>
      </p:pic>
      <p:pic>
        <p:nvPicPr>
          <p:cNvPr id="3" name="图片 2" descr="截屏2025-04-14 09.25.41"/>
          <p:cNvPicPr>
            <a:picLocks noChangeAspect="1"/>
          </p:cNvPicPr>
          <p:nvPr/>
        </p:nvPicPr>
        <p:blipFill>
          <a:blip r:embed="rId2"/>
          <a:stretch>
            <a:fillRect/>
          </a:stretch>
        </p:blipFill>
        <p:spPr>
          <a:xfrm>
            <a:off x="88265" y="1219200"/>
            <a:ext cx="6115685" cy="5638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截屏2025-04-14 09.26.00"/>
          <p:cNvPicPr>
            <a:picLocks noChangeAspect="1"/>
          </p:cNvPicPr>
          <p:nvPr>
            <p:ph idx="1"/>
          </p:nvPr>
        </p:nvPicPr>
        <p:blipFill>
          <a:blip r:embed="rId1"/>
          <a:stretch>
            <a:fillRect/>
          </a:stretch>
        </p:blipFill>
        <p:spPr>
          <a:xfrm>
            <a:off x="0" y="0"/>
            <a:ext cx="7536815" cy="6894195"/>
          </a:xfrm>
          <a:prstGeom prst="rect">
            <a:avLst/>
          </a:prstGeom>
        </p:spPr>
      </p:pic>
      <p:sp>
        <p:nvSpPr>
          <p:cNvPr id="5" name="文本框 4"/>
          <p:cNvSpPr txBox="1"/>
          <p:nvPr/>
        </p:nvSpPr>
        <p:spPr>
          <a:xfrm>
            <a:off x="7646035" y="1219200"/>
            <a:ext cx="4002405" cy="2397125"/>
          </a:xfrm>
          <a:prstGeom prst="rect">
            <a:avLst/>
          </a:prstGeom>
        </p:spPr>
        <p:txBody>
          <a:bodyPr>
            <a:noAutofit/>
          </a:bodyPr>
          <a:p>
            <a:pPr marL="0" indent="0" algn="just" defTabSz="266700">
              <a:spcBef>
                <a:spcPct val="0"/>
              </a:spcBef>
              <a:spcAft>
                <a:spcPct val="0"/>
              </a:spcAft>
            </a:pPr>
            <a:r>
              <a:rPr lang="zh-CN" altLang="en-US" sz="3600">
                <a:latin typeface="仿宋_GB2312"/>
                <a:ea typeface="仿宋_GB2312"/>
              </a:rPr>
              <a:t>在招生平台公告栏中下载</a:t>
            </a:r>
            <a:r>
              <a:rPr lang="en-US" altLang="zh-CN" sz="3600">
                <a:latin typeface="仿宋_GB2312"/>
                <a:ea typeface="仿宋_GB2312"/>
              </a:rPr>
              <a:t>《2025</a:t>
            </a:r>
            <a:r>
              <a:rPr lang="zh-CN" altLang="en-US" sz="3600">
                <a:latin typeface="仿宋_GB2312"/>
                <a:ea typeface="仿宋_GB2312"/>
              </a:rPr>
              <a:t>年浈江区小学一年级“长幼随学”</a:t>
            </a:r>
            <a:r>
              <a:rPr lang="zh-CN" altLang="en-US" sz="3600" b="1">
                <a:latin typeface="仿宋_GB2312"/>
                <a:ea typeface="仿宋_GB2312"/>
              </a:rPr>
              <a:t>申请表</a:t>
            </a:r>
            <a:r>
              <a:rPr lang="en-US" altLang="zh-CN" sz="3600">
                <a:latin typeface="仿宋_GB2312"/>
                <a:ea typeface="仿宋_GB2312"/>
              </a:rPr>
              <a:t>》</a:t>
            </a:r>
            <a:r>
              <a:rPr lang="zh-CN" altLang="en-US" sz="3600">
                <a:latin typeface="仿宋_GB2312"/>
                <a:ea typeface="仿宋_GB2312"/>
              </a:rPr>
              <a:t>，并填写好相关信息，签字扫描；</a:t>
            </a:r>
            <a:endParaRPr lang="zh-CN" altLang="en-US" sz="3600">
              <a:latin typeface="仿宋_GB2312"/>
              <a:ea typeface="仿宋_GB231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B0F0"/>
                </a:solidFill>
                <a:sym typeface="+mn-ea"/>
              </a:rPr>
              <a:t>第四步 填写信息</a:t>
            </a:r>
            <a:endParaRPr lang="zh-CN" altLang="en-US" dirty="0">
              <a:solidFill>
                <a:srgbClr val="00B0F0"/>
              </a:solidFill>
            </a:endParaRPr>
          </a:p>
        </p:txBody>
      </p:sp>
      <p:sp>
        <p:nvSpPr>
          <p:cNvPr id="5" name="文本框 4"/>
          <p:cNvSpPr txBox="1"/>
          <p:nvPr/>
        </p:nvSpPr>
        <p:spPr>
          <a:xfrm>
            <a:off x="7088505" y="2091055"/>
            <a:ext cx="4401185" cy="2676525"/>
          </a:xfrm>
          <a:prstGeom prst="rect">
            <a:avLst/>
          </a:prstGeom>
          <a:noFill/>
        </p:spPr>
        <p:txBody>
          <a:bodyPr wrap="square" rtlCol="0">
            <a:spAutoFit/>
          </a:bodyPr>
          <a:lstStyle/>
          <a:p>
            <a:pPr fontAlgn="auto">
              <a:lnSpc>
                <a:spcPct val="150000"/>
              </a:lnSpc>
            </a:pPr>
            <a:r>
              <a:rPr lang="en-US" altLang="zh-CN" b="1" dirty="0">
                <a:solidFill>
                  <a:srgbClr val="00B0F0"/>
                </a:solidFill>
                <a:latin typeface="仿宋_GB2312" panose="02010609030101010101" charset="-122"/>
                <a:ea typeface="仿宋_GB2312" panose="02010609030101010101" charset="-122"/>
              </a:rPr>
              <a:t>  </a:t>
            </a:r>
            <a:r>
              <a:rPr lang="en-US" altLang="zh-CN" sz="2800" b="1" dirty="0">
                <a:solidFill>
                  <a:srgbClr val="00B0F0"/>
                </a:solidFill>
                <a:latin typeface="仿宋_GB2312" panose="02010609030101010101" charset="-122"/>
                <a:ea typeface="仿宋_GB2312" panose="02010609030101010101" charset="-122"/>
              </a:rPr>
              <a:t>  </a:t>
            </a:r>
            <a:r>
              <a:rPr lang="zh-CN" altLang="en-US" sz="2800" b="1" dirty="0">
                <a:solidFill>
                  <a:srgbClr val="00B0F0"/>
                </a:solidFill>
                <a:latin typeface="仿宋_GB2312" panose="02010609030101010101" charset="-122"/>
                <a:ea typeface="仿宋_GB2312" panose="02010609030101010101" charset="-122"/>
              </a:rPr>
              <a:t>儿童个人联系信息：按户口薄、不动产权证、租赁合同中登记的信息，填入相应的栏目。</a:t>
            </a:r>
            <a:endParaRPr lang="zh-CN" altLang="en-US" sz="2800" b="1" dirty="0">
              <a:solidFill>
                <a:srgbClr val="00B0F0"/>
              </a:solidFill>
              <a:latin typeface="仿宋_GB2312" panose="02010609030101010101" charset="-122"/>
              <a:ea typeface="仿宋_GB2312" panose="02010609030101010101" charset="-122"/>
            </a:endParaRPr>
          </a:p>
        </p:txBody>
      </p:sp>
      <p:pic>
        <p:nvPicPr>
          <p:cNvPr id="4" name="图片 3"/>
          <p:cNvPicPr>
            <a:picLocks noChangeAspect="1"/>
          </p:cNvPicPr>
          <p:nvPr>
            <p:custDataLst>
              <p:tags r:id="rId1"/>
            </p:custDataLst>
          </p:nvPr>
        </p:nvPicPr>
        <p:blipFill>
          <a:blip r:embed="rId2"/>
          <a:stretch>
            <a:fillRect/>
          </a:stretch>
        </p:blipFill>
        <p:spPr>
          <a:xfrm>
            <a:off x="591820" y="1219200"/>
            <a:ext cx="5695950" cy="53244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B0F0"/>
                </a:solidFill>
                <a:sym typeface="+mn-ea"/>
              </a:rPr>
              <a:t>第四步 填写信息</a:t>
            </a:r>
            <a:endParaRPr lang="zh-CN" altLang="en-US" dirty="0">
              <a:solidFill>
                <a:srgbClr val="00B0F0"/>
              </a:solidFill>
            </a:endParaRPr>
          </a:p>
        </p:txBody>
      </p:sp>
      <p:sp>
        <p:nvSpPr>
          <p:cNvPr id="5" name="文本框 4"/>
          <p:cNvSpPr txBox="1"/>
          <p:nvPr/>
        </p:nvSpPr>
        <p:spPr>
          <a:xfrm>
            <a:off x="6911975" y="1691005"/>
            <a:ext cx="4667885" cy="2861310"/>
          </a:xfrm>
          <a:prstGeom prst="rect">
            <a:avLst/>
          </a:prstGeom>
          <a:noFill/>
        </p:spPr>
        <p:txBody>
          <a:bodyPr wrap="square" rtlCol="0">
            <a:spAutoFit/>
          </a:bodyPr>
          <a:lstStyle/>
          <a:p>
            <a:pPr fontAlgn="auto">
              <a:lnSpc>
                <a:spcPct val="150000"/>
              </a:lnSpc>
            </a:pPr>
            <a:r>
              <a:rPr lang="en-US" altLang="zh-CN" sz="2400" b="1" dirty="0">
                <a:solidFill>
                  <a:srgbClr val="00B0F0"/>
                </a:solidFill>
                <a:latin typeface="仿宋_GB2312" panose="02010609030101010101" charset="-122"/>
                <a:ea typeface="仿宋_GB2312" panose="02010609030101010101" charset="-122"/>
              </a:rPr>
              <a:t>    </a:t>
            </a:r>
            <a:r>
              <a:rPr lang="zh-CN" altLang="en-US" sz="2400" b="1" dirty="0">
                <a:solidFill>
                  <a:srgbClr val="00B0F0"/>
                </a:solidFill>
                <a:latin typeface="仿宋_GB2312" panose="02010609030101010101" charset="-122"/>
                <a:ea typeface="仿宋_GB2312" panose="02010609030101010101" charset="-122"/>
              </a:rPr>
              <a:t>儿童监护人一信息：按出生证、户口薄、结婚证等法定证件登记的信息，填入相应的栏目。未成年人的法定监护人一般情况是指父母。</a:t>
            </a:r>
            <a:endParaRPr lang="zh-CN" altLang="en-US" sz="2400" b="1" dirty="0">
              <a:solidFill>
                <a:srgbClr val="00B0F0"/>
              </a:solidFill>
              <a:latin typeface="仿宋_GB2312" panose="02010609030101010101" charset="-122"/>
              <a:ea typeface="仿宋_GB2312" panose="02010609030101010101" charset="-122"/>
            </a:endParaRPr>
          </a:p>
        </p:txBody>
      </p:sp>
      <p:pic>
        <p:nvPicPr>
          <p:cNvPr id="4" name="图片 3" descr="截屏2025-04-14 09.26.35"/>
          <p:cNvPicPr>
            <a:picLocks noChangeAspect="1"/>
          </p:cNvPicPr>
          <p:nvPr/>
        </p:nvPicPr>
        <p:blipFill>
          <a:blip r:embed="rId1"/>
          <a:stretch>
            <a:fillRect/>
          </a:stretch>
        </p:blipFill>
        <p:spPr>
          <a:xfrm>
            <a:off x="0" y="1090295"/>
            <a:ext cx="6911975" cy="57677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00B0F0"/>
                </a:solidFill>
              </a:rPr>
              <a:t>第五步 上传材料照片</a:t>
            </a:r>
            <a:endParaRPr lang="zh-CN" altLang="en-US" dirty="0">
              <a:solidFill>
                <a:srgbClr val="00B0F0"/>
              </a:solidFill>
            </a:endParaRPr>
          </a:p>
        </p:txBody>
      </p:sp>
      <p:sp>
        <p:nvSpPr>
          <p:cNvPr id="9" name="文本框 8"/>
          <p:cNvSpPr txBox="1"/>
          <p:nvPr/>
        </p:nvSpPr>
        <p:spPr>
          <a:xfrm>
            <a:off x="6108700" y="4318000"/>
            <a:ext cx="4488815" cy="1028680"/>
          </a:xfrm>
          <a:prstGeom prst="rect">
            <a:avLst/>
          </a:prstGeom>
          <a:noFill/>
        </p:spPr>
        <p:txBody>
          <a:bodyPr wrap="square" rtlCol="0">
            <a:spAutoFit/>
          </a:bodyPr>
          <a:lstStyle/>
          <a:p>
            <a:pPr fontAlgn="auto">
              <a:lnSpc>
                <a:spcPct val="150000"/>
              </a:lnSpc>
            </a:pPr>
            <a:r>
              <a:rPr lang="zh-CN" altLang="en-US" sz="2200" b="1" dirty="0">
                <a:solidFill>
                  <a:srgbClr val="00B0F0"/>
                </a:solidFill>
                <a:latin typeface="仿宋" panose="02010609060101010101" charset="-122"/>
                <a:ea typeface="仿宋" panose="02010609060101010101" charset="-122"/>
              </a:rPr>
              <a:t>上图为出生证样例。出生证是指适龄儿童的出生医学证明。</a:t>
            </a:r>
            <a:endParaRPr lang="zh-CN" altLang="en-US" sz="2200" b="1" dirty="0">
              <a:solidFill>
                <a:srgbClr val="00B0F0"/>
              </a:solidFill>
              <a:latin typeface="仿宋" panose="02010609060101010101" charset="-122"/>
              <a:ea typeface="仿宋" panose="02010609060101010101" charset="-122"/>
            </a:endParaRPr>
          </a:p>
        </p:txBody>
      </p:sp>
      <p:pic>
        <p:nvPicPr>
          <p:cNvPr id="5" name="图片 4"/>
          <p:cNvPicPr>
            <a:picLocks noChangeAspect="1"/>
          </p:cNvPicPr>
          <p:nvPr/>
        </p:nvPicPr>
        <p:blipFill>
          <a:blip r:embed="rId1" cstate="print"/>
          <a:stretch>
            <a:fillRect/>
          </a:stretch>
        </p:blipFill>
        <p:spPr>
          <a:xfrm>
            <a:off x="1412875" y="1348740"/>
            <a:ext cx="3614420" cy="3766185"/>
          </a:xfrm>
          <a:prstGeom prst="rect">
            <a:avLst/>
          </a:prstGeom>
        </p:spPr>
      </p:pic>
      <p:pic>
        <p:nvPicPr>
          <p:cNvPr id="4" name="图片 3" descr="扫描1"/>
          <p:cNvPicPr>
            <a:picLocks noChangeAspect="1"/>
          </p:cNvPicPr>
          <p:nvPr/>
        </p:nvPicPr>
        <p:blipFill>
          <a:blip r:embed="rId2" cstate="print"/>
          <a:stretch>
            <a:fillRect/>
          </a:stretch>
        </p:blipFill>
        <p:spPr>
          <a:xfrm>
            <a:off x="6061075" y="1406525"/>
            <a:ext cx="4370070" cy="2911475"/>
          </a:xfrm>
          <a:prstGeom prst="rect">
            <a:avLst/>
          </a:prstGeom>
        </p:spPr>
      </p:pic>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160428"/>
</p:tagLst>
</file>

<file path=ppt/tags/tag2.xml><?xml version="1.0" encoding="utf-8"?>
<p:tagLst xmlns:p="http://schemas.openxmlformats.org/presentationml/2006/main">
  <p:tag name="KSO_WM_TAG_VERSION" val="1.0"/>
  <p:tag name="KSO_WM_TEMPLATE_CATEGORY" val="custom"/>
  <p:tag name="KSO_WM_TEMPLATE_INDEX" val="160428"/>
</p:tagLst>
</file>

<file path=ppt/tags/tag3.xml><?xml version="1.0" encoding="utf-8"?>
<p:tagLst xmlns:p="http://schemas.openxmlformats.org/presentationml/2006/main">
  <p:tag name="KSO_WM_TEMPLATE_CATEGORY" val="custom"/>
  <p:tag name="KSO_WM_TEMPLATE_INDEX" val="160428"/>
  <p:tag name="KSO_WM_SLIDE_MODEL_TYPE" val="cover"/>
</p:tagLst>
</file>

<file path=ppt/tags/tag4.xml><?xml version="1.0" encoding="utf-8"?>
<p:tagLst xmlns:p="http://schemas.openxmlformats.org/presentationml/2006/main">
  <p:tag name="KSO_WM_UNIT_PLACING_PICTURE_USER_VIEWPORT" val="{&quot;height&quot;:8385,&quot;width&quot;:8970}"/>
</p:tagLst>
</file>

<file path=ppt/tags/tag5.xml><?xml version="1.0" encoding="utf-8"?>
<p:tagLst xmlns:p="http://schemas.openxmlformats.org/presentationml/2006/main">
  <p:tag name="commondata" val="eyJoZGlkIjoiZGVhMTNhNjYxY2JhMjlmYmE0Nzk2Y2U3MTFmYjY2MTAifQ=="/>
</p:tagLst>
</file>

<file path=ppt/theme/theme1.xml><?xml version="1.0" encoding="utf-8"?>
<a:theme xmlns:a="http://schemas.openxmlformats.org/drawingml/2006/main" name="A000120140530A99PPBG">
  <a:themeElements>
    <a:clrScheme name="141">
      <a:dk1>
        <a:srgbClr val="5F5F5F"/>
      </a:dk1>
      <a:lt1>
        <a:sysClr val="window" lastClr="FFFFFF"/>
      </a:lt1>
      <a:dk2>
        <a:srgbClr val="5F5F5F"/>
      </a:dk2>
      <a:lt2>
        <a:srgbClr val="FFFFFF"/>
      </a:lt2>
      <a:accent1>
        <a:srgbClr val="87A452"/>
      </a:accent1>
      <a:accent2>
        <a:srgbClr val="58B898"/>
      </a:accent2>
      <a:accent3>
        <a:srgbClr val="489698"/>
      </a:accent3>
      <a:accent4>
        <a:srgbClr val="C2C25E"/>
      </a:accent4>
      <a:accent5>
        <a:srgbClr val="C00000"/>
      </a:accent5>
      <a:accent6>
        <a:srgbClr val="FFC000"/>
      </a:accent6>
      <a:hlink>
        <a:srgbClr val="00B0F0"/>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969</Words>
  <Application>WPS 表格</Application>
  <PresentationFormat>自定义</PresentationFormat>
  <Paragraphs>78</Paragraphs>
  <Slides>20</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20</vt:i4>
      </vt:variant>
    </vt:vector>
  </HeadingPairs>
  <TitlesOfParts>
    <vt:vector size="44" baseType="lpstr">
      <vt:lpstr>Arial</vt:lpstr>
      <vt:lpstr>宋体</vt:lpstr>
      <vt:lpstr>Wingdings</vt:lpstr>
      <vt:lpstr>黑体</vt:lpstr>
      <vt:lpstr>汉仪中黑KW</vt:lpstr>
      <vt:lpstr>Wingdings 2</vt:lpstr>
      <vt:lpstr>微软雅黑</vt:lpstr>
      <vt:lpstr>汉仪旗黑</vt:lpstr>
      <vt:lpstr>仿宋</vt:lpstr>
      <vt:lpstr>方正仿宋_GBK</vt:lpstr>
      <vt:lpstr>仿宋_GB2312</vt:lpstr>
      <vt:lpstr>仿宋_GB2312</vt:lpstr>
      <vt:lpstr>宋体</vt:lpstr>
      <vt:lpstr>Arial Unicode MS</vt:lpstr>
      <vt:lpstr>Calibri</vt:lpstr>
      <vt:lpstr>Helvetica Neue</vt:lpstr>
      <vt:lpstr>汉仪书宋二KW</vt:lpstr>
      <vt:lpstr>微软雅黑 Light</vt:lpstr>
      <vt:lpstr>仿宋</vt:lpstr>
      <vt:lpstr>仿宋_GB2312</vt:lpstr>
      <vt:lpstr>微软雅黑</vt:lpstr>
      <vt:lpstr>微软雅黑 Light</vt:lpstr>
      <vt:lpstr>黑体</vt:lpstr>
      <vt:lpstr>A000120140530A99PPBG</vt:lpstr>
      <vt:lpstr>浈江区小学一年级新生 入学网上报名系统 使用指引</vt:lpstr>
      <vt:lpstr>第一步 资料准备 </vt:lpstr>
      <vt:lpstr>第二步 进入报名平台 </vt:lpstr>
      <vt:lpstr>第三步 注册帐号</vt:lpstr>
      <vt:lpstr>第四步 填写信息</vt:lpstr>
      <vt:lpstr>PowerPoint 演示文稿</vt:lpstr>
      <vt:lpstr>第四步 填写信息</vt:lpstr>
      <vt:lpstr>第四步 填写信息</vt:lpstr>
      <vt:lpstr>第五步 上传材料照片</vt:lpstr>
      <vt:lpstr>第五步 上传材料照片</vt:lpstr>
      <vt:lpstr>第五步 上传材料照片</vt:lpstr>
      <vt:lpstr>第五步 上传材料照片</vt:lpstr>
      <vt:lpstr>第五步 上传材料照片</vt:lpstr>
      <vt:lpstr>第五步 上传材料照片</vt:lpstr>
      <vt:lpstr>第五步 上传材料照片（可以跳过，不影响报名）</vt:lpstr>
      <vt:lpstr>PowerPoint 演示文稿</vt:lpstr>
      <vt:lpstr>PowerPoint 演示文稿</vt:lpstr>
      <vt:lpstr>PowerPoint 演示文稿</vt:lpstr>
      <vt:lpstr>PowerPoint 演示文稿</vt:lpstr>
      <vt:lpstr>谢    谢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 Jian bin</dc:creator>
  <cp:lastModifiedBy>a1234</cp:lastModifiedBy>
  <cp:revision>73</cp:revision>
  <dcterms:created xsi:type="dcterms:W3CDTF">2025-04-15T03:04:55Z</dcterms:created>
  <dcterms:modified xsi:type="dcterms:W3CDTF">2025-04-15T03:04:55Z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2052-7.2.2.8955</vt:lpwstr>
  </property>
  <property fmtid="{D5CDD505-2E9C-101B-9397-08002B2CF9AE}" pid="3" name="ICV">
    <vt:lpwstr>F98277203B37B5AFE4B0EC67F9EE67A0_43</vt:lpwstr>
  </property>
</Properties>
</file>